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838" r:id="rId3"/>
    <p:sldId id="839" r:id="rId5"/>
    <p:sldId id="1044" r:id="rId6"/>
    <p:sldId id="831" r:id="rId7"/>
    <p:sldId id="1007" r:id="rId8"/>
    <p:sldId id="843" r:id="rId9"/>
    <p:sldId id="844" r:id="rId10"/>
    <p:sldId id="1008" r:id="rId11"/>
    <p:sldId id="1004" r:id="rId12"/>
    <p:sldId id="1083" r:id="rId13"/>
    <p:sldId id="902" r:id="rId14"/>
    <p:sldId id="1095" r:id="rId15"/>
    <p:sldId id="1096" r:id="rId16"/>
    <p:sldId id="1085" r:id="rId17"/>
    <p:sldId id="1098" r:id="rId18"/>
    <p:sldId id="1099" r:id="rId19"/>
    <p:sldId id="1097" r:id="rId20"/>
    <p:sldId id="1091" r:id="rId21"/>
    <p:sldId id="1100" r:id="rId22"/>
    <p:sldId id="1090" r:id="rId23"/>
    <p:sldId id="1086" r:id="rId24"/>
    <p:sldId id="1003" r:id="rId25"/>
    <p:sldId id="1087" r:id="rId26"/>
    <p:sldId id="1014" r:id="rId27"/>
    <p:sldId id="1094" r:id="rId28"/>
    <p:sldId id="1092" r:id="rId29"/>
    <p:sldId id="1093" r:id="rId30"/>
    <p:sldId id="282" r:id="rId31"/>
  </p:sldIdLst>
  <p:sldSz cx="9144000" cy="6858000" type="screen4x3"/>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志凯" initials="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EAA"/>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3467" autoAdjust="0"/>
  </p:normalViewPr>
  <p:slideViewPr>
    <p:cSldViewPr snapToGrid="0">
      <p:cViewPr varScale="1">
        <p:scale>
          <a:sx n="63" d="100"/>
          <a:sy n="63" d="100"/>
        </p:scale>
        <p:origin x="2054" y="5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07.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流水线并行策略分同步和异步，虽然异步流水线吞吐量更高但是会降低模型精度，因此这里只讨论同步流水线</a:t>
            </a:r>
            <a:endParaRPr lang="en-US" altLang="zh-CN" dirty="0"/>
          </a:p>
          <a:p>
            <a:r>
              <a:rPr lang="en-US" altLang="zh-CN" dirty="0"/>
              <a:t>2019 </a:t>
            </a:r>
            <a:r>
              <a:rPr lang="zh-CN" altLang="en-US" dirty="0"/>
              <a:t>年</a:t>
            </a:r>
            <a:r>
              <a:rPr lang="en-US" altLang="zh-CN" dirty="0"/>
              <a:t> GPipe </a:t>
            </a:r>
            <a:r>
              <a:rPr lang="zh-CN" altLang="en-US" dirty="0"/>
              <a:t>首次将流水线并行应用到模型训练中</a:t>
            </a:r>
            <a:endParaRPr lang="zh-CN" altLang="en-US" dirty="0"/>
          </a:p>
          <a:p>
            <a:r>
              <a:rPr lang="en-US" altLang="zh-CN" dirty="0"/>
              <a:t>2020</a:t>
            </a:r>
            <a:r>
              <a:rPr lang="zh-CN" altLang="en-US" dirty="0"/>
              <a:t>年，</a:t>
            </a:r>
            <a:r>
              <a:rPr lang="en-US" altLang="zh-CN" dirty="0"/>
              <a:t> DAPPLE </a:t>
            </a:r>
            <a:r>
              <a:rPr lang="zh-CN" altLang="en-US" dirty="0"/>
              <a:t>应用了</a:t>
            </a:r>
            <a:r>
              <a:rPr lang="en-US" altLang="zh-CN" dirty="0"/>
              <a:t>1F1B</a:t>
            </a:r>
            <a:r>
              <a:rPr lang="zh-CN" altLang="en-US" dirty="0"/>
              <a:t>策略，就是将反向传播提前，来减少气泡</a:t>
            </a:r>
            <a:endParaRPr lang="en-US" altLang="zh-CN" dirty="0"/>
          </a:p>
          <a:p>
            <a:r>
              <a:rPr lang="en-US" dirty="0"/>
              <a:t>2021</a:t>
            </a:r>
            <a:r>
              <a:rPr lang="zh-CN" altLang="en-US" dirty="0"/>
              <a:t>年，</a:t>
            </a:r>
            <a:r>
              <a:rPr lang="en-US" altLang="zh-CN" dirty="0"/>
              <a:t>Chimera </a:t>
            </a:r>
            <a:r>
              <a:rPr lang="zh-CN" altLang="en-US" dirty="0"/>
              <a:t>提出了双向流水线，交叉两个方向的流水线，进一步减少气泡率，这一想法启发了很多人，这两年的很多文章都是基于双流流水线</a:t>
            </a:r>
            <a:r>
              <a:rPr lang="zh-CN" altLang="en-US" dirty="0"/>
              <a:t>的改进</a:t>
            </a:r>
            <a:endParaRPr lang="zh-CN" altLang="en-US" dirty="0"/>
          </a:p>
          <a:p>
            <a:r>
              <a:rPr lang="en-US" altLang="zh-CN" dirty="0"/>
              <a:t>hanayo</a:t>
            </a:r>
            <a:r>
              <a:rPr lang="zh-CN" altLang="en-US" dirty="0"/>
              <a:t>就是在这样的背景下提出的，下面让我们一起来看看他是怎么设计的</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如图所示，如果我们将P2和P3设备上的所有𝑃𝑖𝑝𝑒𝑏𝑟𝑖𝑔ℎ𝑡块与位于P0和P1设备上对称位置的相应𝑃𝑖𝑝𝑒𝑑𝑎𝑟𝑘块进行交换，我们将得到两个相同的波状管道结构。由于计算顺序保持不变，并且由于这个交换操作引入的本地通信，通信开销降低，我们可以推断这两个波状管道的效率至少与原来的4级</a:t>
            </a:r>
            <a:r>
              <a:rPr lang="en-US" altLang="zh-CN" dirty="0"/>
              <a:t>Chimera</a:t>
            </a:r>
            <a:r>
              <a:rPr lang="zh-CN" altLang="en-US" dirty="0"/>
              <a:t>配置相同，如果不是更好的话。通过采用这种方法，我们消除了在管道实现中进行模型复制的需要，Chimera使用的副本现在可以视是标准数据并行。</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如图所示，如果我们将P2和P3设备上的所有𝑃𝑖𝑝𝑒𝑏𝑟𝑖𝑔ℎ𝑡块与位于P0和P1设备上对称位置的相应𝑃𝑖𝑝𝑒𝑑𝑎𝑟𝑘块进行交换，我们将得到两个相同的波状管道结构。由于计算顺序保持不变，并且由于这个交换操作引入的本地通信，通信开销降低，我们可以推断这两个波状管道的效率至少与原来的4级</a:t>
            </a:r>
            <a:r>
              <a:rPr lang="en-US" altLang="zh-CN" dirty="0"/>
              <a:t>Chimera</a:t>
            </a:r>
            <a:r>
              <a:rPr lang="zh-CN" altLang="en-US" dirty="0"/>
              <a:t>配置相同，如果不是更好的话。通过采用这种方法，我们消除了在管道实现中进行模型复制的需要，Chimera使用的副本现在可以视是标准数据并行。</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如图所示，如果我们将P2和P3设备上的所有𝑃𝑖𝑝𝑒𝑏𝑟𝑖𝑔ℎ𝑡块与位于P0和P1设备上对称位置的相应𝑃𝑖𝑝𝑒𝑑𝑎𝑟𝑘块进行交换，我们将得到两个相同的波状管道结构。由于计算顺序保持不变，并且由于这个交换操作引入的本地通信，通信开销降低，我们可以推断这两个波状管道的效率至少与原来的4级</a:t>
            </a:r>
            <a:r>
              <a:rPr lang="en-US" altLang="zh-CN" dirty="0"/>
              <a:t>Chimera</a:t>
            </a:r>
            <a:r>
              <a:rPr lang="zh-CN" altLang="en-US" dirty="0"/>
              <a:t>配置相同，如果不是更好的话。通过采用这种方法，我们消除了在管道实现中进行模型复制的需要，Chimera使用的副本现在可以视是标准数据并行。</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在训练迭代中出现</a:t>
            </a:r>
            <a:r>
              <a:rPr lang="en-US" altLang="zh-CN" dirty="0"/>
              <a:t>3</a:t>
            </a:r>
            <a:r>
              <a:rPr lang="zh-CN" altLang="en-US" dirty="0"/>
              <a:t>种类型的气泡，如图7所示。A区的气泡主要是由于空闲等待同伴工作者的正向激活和正向激活传输的开销造成的。因此，该区域内单个气泡的大小由𝑇𝐹/2𝑊+𝑇𝐶给出，因为正向时间成本降低了一个2𝑊倍。B区的气泡主要是由于正向和反向传播开销的差异。因此，B中的气泡大小被计算为𝑃−𝐿𝑅2𝑊（𝑇𝐵−𝑇𝐹）+2𝑇𝐶，其中LR表示局部秩。对于C型气泡，它是由反向传播和相应的通信引起的，导致了𝑇𝐵+2𝑇𝐶和𝑇𝐵+𝑇𝐶的气泡大小。</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在训练迭代中出现</a:t>
            </a:r>
            <a:r>
              <a:rPr lang="en-US" altLang="zh-CN" dirty="0"/>
              <a:t>3</a:t>
            </a:r>
            <a:r>
              <a:rPr lang="zh-CN" altLang="en-US" dirty="0"/>
              <a:t>种类型的气泡，如图7所示。A区的气泡主要是由于空闲等待同伴工作者的正向激活和正向激活传输的开销造成的。因此，该区域内单个气泡的大小由𝑇𝐹/2𝑊+𝑇𝐶给出，因为正向时间成本降低了一个2𝑊倍。B区的气泡主要是由于正向和反向传播开销的差异。因此，B中的气泡大小被计算为𝑃−𝐿𝑅2𝑊（𝑇𝐵−𝑇𝐹）+2𝑇𝐶，其中LR表示局部秩。对于C型气泡，它是由反向传播和相应的通信引起的，导致了𝑇𝐵+2𝑇𝐶和𝑇𝐵+𝑇𝐶的气泡大小。</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hanayo </a:t>
            </a:r>
            <a:r>
              <a:rPr lang="zh-CN" altLang="en-US" dirty="0"/>
              <a:t>受到了</a:t>
            </a:r>
            <a:r>
              <a:rPr lang="en-US" altLang="zh-CN" dirty="0"/>
              <a:t>Deep Speed</a:t>
            </a:r>
            <a:r>
              <a:rPr lang="zh-CN" altLang="en-US" dirty="0"/>
              <a:t>的启发，</a:t>
            </a:r>
            <a:r>
              <a:rPr lang="en-US" altLang="zh-CN" dirty="0"/>
              <a:t>Deep Speed</a:t>
            </a:r>
            <a:r>
              <a:rPr lang="zh-CN" altLang="en-US" dirty="0"/>
              <a:t>在调度器中定义了一组操作，如前向，反向，发送激活等，但是这些指令不适用于</a:t>
            </a:r>
            <a:r>
              <a:rPr lang="en-US" altLang="zh-CN" dirty="0"/>
              <a:t>hanayo</a:t>
            </a:r>
            <a:r>
              <a:rPr lang="zh-CN" altLang="en-US" dirty="0"/>
              <a:t>这样复杂的调度方式，所以他们把这些指令拆分成了更细粒度的操作，再用一个</a:t>
            </a:r>
            <a:r>
              <a:rPr lang="en-US" altLang="zh-CN" dirty="0"/>
              <a:t>action list </a:t>
            </a:r>
            <a:r>
              <a:rPr lang="zh-CN" altLang="en-US" dirty="0"/>
              <a:t>来保存这些操作组合成的更复杂的指令。</a:t>
            </a:r>
            <a:endParaRPr lang="zh-CN" altLang="en-US" dirty="0"/>
          </a:p>
          <a:p>
            <a:r>
              <a:rPr lang="zh-CN" altLang="en-US" dirty="0"/>
              <a:t>使用</a:t>
            </a:r>
            <a:r>
              <a:rPr lang="en-US" altLang="zh-CN" dirty="0"/>
              <a:t>action list </a:t>
            </a:r>
            <a:r>
              <a:rPr lang="zh-CN" altLang="en-US" dirty="0"/>
              <a:t>还有一个好处就是处理器在进行计算任务之前可以预取指令，这样可以使得处理器在执行完上一轮计算任务的时候就可以立即执行下一轮计算。此外，</a:t>
            </a:r>
            <a:r>
              <a:rPr lang="en-US" altLang="zh-CN" dirty="0"/>
              <a:t>hanayo</a:t>
            </a:r>
            <a:r>
              <a:rPr lang="zh-CN" altLang="en-US" dirty="0"/>
              <a:t>的实现还考虑了计算</a:t>
            </a:r>
            <a:r>
              <a:rPr lang="en-US" altLang="zh-CN" dirty="0"/>
              <a:t>-</a:t>
            </a:r>
            <a:r>
              <a:rPr lang="zh-CN" altLang="en-US" dirty="0"/>
              <a:t>通信重叠来提高吞吐量。代码实现使用了</a:t>
            </a:r>
            <a:r>
              <a:rPr lang="en-US" altLang="zh-CN" dirty="0">
                <a:sym typeface="+mn-ea"/>
              </a:rPr>
              <a:t>pytorch </a:t>
            </a:r>
            <a:r>
              <a:rPr lang="zh-CN" altLang="en-US" dirty="0">
                <a:sym typeface="+mn-ea"/>
              </a:rPr>
              <a:t>分布式库</a:t>
            </a:r>
            <a:endParaRPr lang="zh-CN" altLang="en-US" dirty="0"/>
          </a:p>
          <a:p>
            <a:r>
              <a:rPr lang="zh-CN" altLang="en-US" dirty="0"/>
              <a:t>和</a:t>
            </a:r>
            <a:r>
              <a:rPr lang="en-US" altLang="zh-CN" dirty="0"/>
              <a:t>NCCL</a:t>
            </a:r>
            <a:r>
              <a:rPr lang="zh-CN" altLang="en-US" dirty="0"/>
              <a:t>后端，来支撑</a:t>
            </a:r>
            <a:r>
              <a:rPr lang="en-US" altLang="zh-CN" dirty="0"/>
              <a:t>GPU</a:t>
            </a:r>
            <a:r>
              <a:rPr lang="zh-CN" altLang="en-US" dirty="0"/>
              <a:t>操作，规避交叉通信中的死锁。</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t>左图是四种内存消耗分布，</a:t>
            </a:r>
            <a:endParaRPr 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buClrTx/>
              <a:buSzTx/>
              <a:buFontTx/>
            </a:pPr>
            <a:r>
              <a:rPr lang="zh-CN" altLang="en-US" dirty="0"/>
              <a:t>过去的十年，深度学习推动了多个领域的发展，例如</a:t>
            </a:r>
            <a:r>
              <a:rPr lang="en-US" altLang="zh-CN" dirty="0"/>
              <a:t>CV</a:t>
            </a:r>
            <a:r>
              <a:rPr lang="zh-CN" altLang="en-US" dirty="0"/>
              <a:t>和</a:t>
            </a:r>
            <a:r>
              <a:rPr lang="en-US" altLang="zh-CN" dirty="0"/>
              <a:t>NLP</a:t>
            </a:r>
            <a:r>
              <a:rPr lang="zh-CN" altLang="en-US" dirty="0"/>
              <a:t>。由于</a:t>
            </a:r>
            <a:r>
              <a:rPr dirty="0"/>
              <a:t>自注意力机制在大规模数据和大规模参数的情况下表现得更好</a:t>
            </a:r>
            <a:r>
              <a:rPr lang="zh-CN" altLang="en-US" dirty="0"/>
              <a:t>，模型的规模变得越来越庞大</a:t>
            </a:r>
            <a:endParaRPr lang="zh-CN" altLang="en-US" dirty="0"/>
          </a:p>
          <a:p>
            <a:pPr algn="l">
              <a:buClrTx/>
              <a:buSzTx/>
              <a:buFontTx/>
            </a:pPr>
            <a:r>
              <a:rPr lang="en-US" altLang="zh-CN">
                <a:sym typeface="+mn-ea"/>
              </a:rPr>
              <a:t>2014-2020 parameters increased 40-fold per 18 months  </a:t>
            </a:r>
            <a:endParaRPr lang="en-US" altLang="zh-CN"/>
          </a:p>
          <a:p>
            <a:pPr algn="l">
              <a:buClrTx/>
              <a:buSzTx/>
              <a:buFontTx/>
            </a:pPr>
            <a:r>
              <a:rPr lang="en-US" altLang="zh-CN">
                <a:sym typeface="+mn-ea"/>
              </a:rPr>
              <a:t>2020-2023 340-fold within the same period</a:t>
            </a:r>
            <a:endParaRPr lang="en-US" altLang="zh-CN"/>
          </a:p>
          <a:p>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模型大小的飞速增长不可避免地带来了一些挑战</a:t>
            </a:r>
            <a:r>
              <a:rPr lang="en-US" altLang="zh-CN" dirty="0"/>
              <a:t>，</a:t>
            </a:r>
            <a:r>
              <a:rPr lang="zh-CN" altLang="en-US" dirty="0"/>
              <a:t>主要有以下几个方面</a:t>
            </a:r>
            <a:r>
              <a:rPr lang="en-US" altLang="zh-CN" dirty="0"/>
              <a:t>，</a:t>
            </a:r>
            <a:endParaRPr lang="en-US" altLang="zh-CN" dirty="0"/>
          </a:p>
          <a:p>
            <a:r>
              <a:rPr lang="zh-CN" altLang="en-US" dirty="0"/>
              <a:t>第一</a:t>
            </a:r>
            <a:r>
              <a:rPr lang="en-US" altLang="zh-CN" dirty="0"/>
              <a:t>，模型的参数大小</a:t>
            </a:r>
            <a:r>
              <a:rPr lang="zh-CN" altLang="en-US" dirty="0"/>
              <a:t>远远超过了单个加速器的存储容量，通常超出了几个数量级；</a:t>
            </a:r>
            <a:endParaRPr lang="zh-CN" altLang="en-US" dirty="0"/>
          </a:p>
          <a:p>
            <a:r>
              <a:rPr lang="zh-CN" altLang="en-US" dirty="0"/>
              <a:t>第二</a:t>
            </a:r>
            <a:r>
              <a:rPr lang="en-US" altLang="zh-CN" dirty="0"/>
              <a:t>，</a:t>
            </a:r>
            <a:r>
              <a:rPr lang="zh-CN" altLang="en-US" dirty="0"/>
              <a:t>复杂的并行模式和广泛的通信成为了扩展的</a:t>
            </a:r>
            <a:r>
              <a:rPr lang="zh-CN" altLang="en-US" dirty="0"/>
              <a:t>瓶颈</a:t>
            </a:r>
            <a:endParaRPr lang="zh-CN" altLang="en-US" dirty="0"/>
          </a:p>
          <a:p>
            <a:r>
              <a:rPr lang="zh-CN" altLang="en-US" dirty="0"/>
              <a:t>第三</a:t>
            </a:r>
            <a:r>
              <a:rPr lang="en-US" altLang="zh-CN" dirty="0"/>
              <a:t>，</a:t>
            </a:r>
            <a:r>
              <a:rPr lang="zh-CN" altLang="en-US" dirty="0"/>
              <a:t>大模型和海量的数据需求的算力</a:t>
            </a:r>
            <a:r>
              <a:rPr lang="zh-CN" altLang="en-US" dirty="0"/>
              <a:t>巨大</a:t>
            </a:r>
            <a:endParaRPr lang="zh-CN" altLang="en-US" dirty="0"/>
          </a:p>
          <a:p>
            <a:r>
              <a:rPr lang="zh-CN" altLang="en-US" dirty="0"/>
              <a:t>第四</a:t>
            </a:r>
            <a:r>
              <a:rPr lang="en-US" altLang="zh-CN" dirty="0"/>
              <a:t>，</a:t>
            </a:r>
            <a:r>
              <a:rPr lang="zh-CN" altLang="en-US" dirty="0"/>
              <a:t>模型训练的开发复杂</a:t>
            </a:r>
            <a:r>
              <a:rPr lang="zh-CN" altLang="en-US" dirty="0"/>
              <a:t>困难</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应对这些挑战的主流办法是使用并行技术</a:t>
            </a:r>
            <a:r>
              <a:rPr lang="en-US" altLang="zh-CN"/>
              <a:t>，</a:t>
            </a:r>
            <a:r>
              <a:rPr lang="zh-CN" altLang="en-US"/>
              <a:t>主要分为数据并行和模型</a:t>
            </a:r>
            <a:r>
              <a:rPr lang="zh-CN" altLang="en-US"/>
              <a:t>并行</a:t>
            </a:r>
            <a:endParaRPr lang="zh-CN" altLang="en-US"/>
          </a:p>
          <a:p>
            <a:r>
              <a:rPr lang="zh-CN" altLang="en-US"/>
              <a:t>数据并行</a:t>
            </a:r>
            <a:r>
              <a:rPr lang="en-US" altLang="zh-CN"/>
              <a:t>，</a:t>
            </a:r>
            <a:r>
              <a:t>将数据集划分为多个小批量并分配到不同的计算节点或设备上，所有节点并行执行相同的模型计算任务</a:t>
            </a:r>
          </a:p>
          <a:p>
            <a:r>
              <a:rPr lang="zh-CN"/>
              <a:t>张量并行</a:t>
            </a:r>
            <a:r>
              <a:rPr lang="en-US" altLang="zh-CN"/>
              <a:t>，</a:t>
            </a:r>
            <a:r>
              <a:rPr lang="zh-CN" altLang="en-US"/>
              <a:t>将张量运算</a:t>
            </a:r>
            <a:r>
              <a:rPr lang="en-US" altLang="zh-CN"/>
              <a:t>，</a:t>
            </a:r>
            <a:r>
              <a:rPr lang="zh-CN" altLang="en-US"/>
              <a:t>通常是矩阵乘法进行拆分</a:t>
            </a:r>
            <a:r>
              <a:rPr lang="en-US" altLang="zh-CN"/>
              <a:t>，</a:t>
            </a:r>
            <a:r>
              <a:rPr lang="zh-CN" altLang="en-US"/>
              <a:t>大矩阵被拆分成多个小矩阵进行</a:t>
            </a:r>
            <a:r>
              <a:rPr lang="zh-CN" altLang="en-US"/>
              <a:t>运算</a:t>
            </a:r>
            <a:endParaRPr lang="zh-CN" altLang="en-US"/>
          </a:p>
          <a:p>
            <a:r>
              <a:rPr lang="zh-CN" altLang="en-US"/>
              <a:t>流水线并行</a:t>
            </a:r>
            <a:r>
              <a:rPr lang="en-US" altLang="zh-CN"/>
              <a:t>，</a:t>
            </a:r>
            <a:r>
              <a:rPr lang="zh-CN" altLang="en-US"/>
              <a:t>把模型按层进行划分</a:t>
            </a:r>
            <a:r>
              <a:rPr lang="en-US" altLang="zh-CN"/>
              <a:t>，</a:t>
            </a:r>
            <a:r>
              <a:rPr lang="zh-CN" altLang="en-US"/>
              <a:t>每个节点处理其中的几层</a:t>
            </a:r>
            <a:r>
              <a:rPr lang="en-US" altLang="zh-CN"/>
              <a:t>，hanayo</a:t>
            </a:r>
            <a:r>
              <a:rPr lang="zh-CN" altLang="en-US"/>
              <a:t>的工作就是对流水线并行的</a:t>
            </a:r>
            <a:r>
              <a:rPr lang="zh-CN" altLang="en-US"/>
              <a:t>优化</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流水线并行也有</a:t>
            </a:r>
            <a:r>
              <a:rPr lang="zh-CN" altLang="en-US" dirty="0"/>
              <a:t>缺陷</a:t>
            </a:r>
            <a:endParaRPr lang="zh-CN" altLang="en-US" dirty="0"/>
          </a:p>
          <a:p>
            <a:r>
              <a:rPr lang="zh-CN" altLang="en-US" dirty="0"/>
              <a:t>气泡</a:t>
            </a:r>
            <a:r>
              <a:rPr lang="en-US" altLang="zh-CN" dirty="0"/>
              <a:t>，</a:t>
            </a:r>
            <a:r>
              <a:rPr lang="zh-CN" altLang="en-US" dirty="0"/>
              <a:t>设备的限制时间</a:t>
            </a:r>
            <a:r>
              <a:rPr lang="en-US" altLang="zh-CN" dirty="0"/>
              <a:t>，</a:t>
            </a:r>
            <a:r>
              <a:rPr lang="zh-CN" altLang="en-US" dirty="0"/>
              <a:t>主要来自于计算依赖性</a:t>
            </a:r>
            <a:r>
              <a:rPr lang="en-US" altLang="zh-CN" dirty="0"/>
              <a:t>，</a:t>
            </a:r>
            <a:r>
              <a:rPr lang="zh-CN" altLang="en-US" dirty="0"/>
              <a:t>图中</a:t>
            </a:r>
            <a:r>
              <a:rPr lang="zh-CN" altLang="en-US" dirty="0"/>
              <a:t>空白</a:t>
            </a:r>
            <a:endParaRPr lang="zh-CN" altLang="en-US" dirty="0"/>
          </a:p>
          <a:p>
            <a:r>
              <a:rPr lang="zh-CN" altLang="en-US" dirty="0"/>
              <a:t>通信开销</a:t>
            </a:r>
            <a:r>
              <a:rPr lang="en-US" altLang="zh-CN" dirty="0"/>
              <a:t>，</a:t>
            </a:r>
            <a:r>
              <a:rPr lang="zh-CN" altLang="en-US" dirty="0"/>
              <a:t>即使采用点对点通信</a:t>
            </a:r>
            <a:r>
              <a:rPr lang="en-US" altLang="zh-CN" dirty="0"/>
              <a:t>，</a:t>
            </a:r>
            <a:r>
              <a:rPr lang="zh-CN" altLang="en-US" dirty="0"/>
              <a:t>开销也是</a:t>
            </a:r>
            <a:r>
              <a:rPr lang="zh-CN" altLang="en-US" dirty="0"/>
              <a:t>相当大的</a:t>
            </a:r>
            <a:endParaRPr lang="zh-CN" altLang="en-US" dirty="0"/>
          </a:p>
          <a:p>
            <a:r>
              <a:rPr lang="zh-CN" altLang="en-US" dirty="0"/>
              <a:t>内存消耗</a:t>
            </a:r>
            <a:r>
              <a:rPr lang="en-US" altLang="zh-CN" dirty="0"/>
              <a:t>，</a:t>
            </a:r>
            <a:r>
              <a:rPr lang="zh-CN" altLang="en-US" dirty="0"/>
              <a:t>依赖于模型复用的方案</a:t>
            </a:r>
            <a:r>
              <a:rPr lang="en-US" altLang="zh-CN" dirty="0"/>
              <a:t>，</a:t>
            </a:r>
            <a:r>
              <a:rPr lang="zh-CN" altLang="en-US" dirty="0"/>
              <a:t>如</a:t>
            </a:r>
            <a:r>
              <a:rPr lang="en-US" altLang="zh-CN" dirty="0"/>
              <a:t>Chimera，</a:t>
            </a:r>
            <a:r>
              <a:rPr lang="zh-CN" altLang="en-US" dirty="0"/>
              <a:t>对单节点的内存需求</a:t>
            </a:r>
            <a:r>
              <a:rPr lang="zh-CN" altLang="en-US" dirty="0"/>
              <a:t>非常高</a:t>
            </a:r>
            <a:endParaRPr lang="zh-CN" altLang="en-US" dirty="0"/>
          </a:p>
          <a:p>
            <a:r>
              <a:rPr lang="zh-CN" altLang="en-US" dirty="0"/>
              <a:t>混合编程范式</a:t>
            </a:r>
            <a:r>
              <a:rPr lang="en-US" altLang="zh-CN" dirty="0"/>
              <a:t>，</a:t>
            </a:r>
            <a:r>
              <a:rPr lang="zh-CN" altLang="en-US" dirty="0"/>
              <a:t>流水间并行和主流的</a:t>
            </a:r>
            <a:r>
              <a:rPr lang="en-US" altLang="zh-CN" dirty="0"/>
              <a:t>SPMD（</a:t>
            </a:r>
            <a:r>
              <a:rPr lang="zh-CN" altLang="en-US" dirty="0"/>
              <a:t>单程序多数据</a:t>
            </a:r>
            <a:r>
              <a:rPr lang="en-US" altLang="zh-CN" dirty="0"/>
              <a:t>）</a:t>
            </a:r>
            <a:r>
              <a:rPr lang="zh-CN" altLang="en-US" dirty="0"/>
              <a:t>编程范式</a:t>
            </a:r>
            <a:r>
              <a:rPr lang="zh-CN" altLang="en-US" dirty="0"/>
              <a:t>不兼容</a:t>
            </a:r>
            <a:endParaRPr lang="zh-CN" altLang="en-US" dirty="0"/>
          </a:p>
          <a:p>
            <a:endParaRPr lang="zh-CN" altLang="en-US"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为了应对上述挑战</a:t>
            </a:r>
            <a:r>
              <a:rPr lang="en-US" altLang="zh-CN" dirty="0"/>
              <a:t>，</a:t>
            </a:r>
            <a:r>
              <a:rPr lang="zh-CN" altLang="en-US" dirty="0"/>
              <a:t>此论文提出了</a:t>
            </a:r>
            <a:r>
              <a:rPr lang="en-US" altLang="zh-CN" dirty="0"/>
              <a:t>hanayo</a:t>
            </a:r>
            <a:endParaRPr lang="en-US" altLang="zh-CN" dirty="0"/>
          </a:p>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流水线并行策略分同步和异步，虽然异步流水线吞吐量更高但是会降低模型精度，因此这里只讨论同步流水线</a:t>
            </a:r>
            <a:endParaRPr lang="en-US" altLang="zh-CN" dirty="0"/>
          </a:p>
          <a:p>
            <a:r>
              <a:rPr lang="en-US" altLang="zh-CN" dirty="0"/>
              <a:t>2019 </a:t>
            </a:r>
            <a:r>
              <a:rPr lang="zh-CN" altLang="en-US" dirty="0"/>
              <a:t>年</a:t>
            </a:r>
            <a:r>
              <a:rPr lang="en-US" altLang="zh-CN" dirty="0"/>
              <a:t> GPipe </a:t>
            </a:r>
            <a:r>
              <a:rPr lang="zh-CN" altLang="en-US" dirty="0"/>
              <a:t>首次将流水线并行应用到模型训练中</a:t>
            </a:r>
            <a:endParaRPr lang="zh-CN" altLang="en-US" dirty="0"/>
          </a:p>
          <a:p>
            <a:r>
              <a:rPr lang="en-US" altLang="zh-CN" dirty="0"/>
              <a:t>2020</a:t>
            </a:r>
            <a:r>
              <a:rPr lang="zh-CN" altLang="en-US" dirty="0"/>
              <a:t>年，</a:t>
            </a:r>
            <a:r>
              <a:rPr lang="en-US" altLang="zh-CN" dirty="0"/>
              <a:t> DAPPLE </a:t>
            </a:r>
            <a:r>
              <a:rPr lang="zh-CN" altLang="en-US" dirty="0"/>
              <a:t>应用了</a:t>
            </a:r>
            <a:r>
              <a:rPr lang="en-US" altLang="zh-CN" dirty="0"/>
              <a:t>1F1B</a:t>
            </a:r>
            <a:r>
              <a:rPr lang="zh-CN" altLang="en-US" dirty="0"/>
              <a:t>策略，就是将反向传播提前，来减少气泡</a:t>
            </a:r>
            <a:endParaRPr lang="en-US" altLang="zh-CN" dirty="0"/>
          </a:p>
          <a:p>
            <a:r>
              <a:rPr lang="en-US" dirty="0"/>
              <a:t>2021</a:t>
            </a:r>
            <a:r>
              <a:rPr lang="zh-CN" altLang="en-US" dirty="0"/>
              <a:t>年，</a:t>
            </a:r>
            <a:r>
              <a:rPr lang="en-US" altLang="zh-CN" dirty="0"/>
              <a:t>Chimera </a:t>
            </a:r>
            <a:r>
              <a:rPr lang="zh-CN" altLang="en-US" dirty="0"/>
              <a:t>提出了双向流水线，交叉两个方向的流水线，进一步减少气泡率，这一想法启发了很多人，这两年的很多文章都是基于双流流水线</a:t>
            </a:r>
            <a:r>
              <a:rPr lang="zh-CN" altLang="en-US" dirty="0"/>
              <a:t>的改进</a:t>
            </a:r>
            <a:endParaRPr lang="zh-CN" altLang="en-US" dirty="0"/>
          </a:p>
          <a:p>
            <a:r>
              <a:rPr lang="en-US" altLang="zh-CN" dirty="0"/>
              <a:t>hanayo</a:t>
            </a:r>
            <a:r>
              <a:rPr lang="zh-CN" altLang="en-US" dirty="0"/>
              <a:t>就是在这样的背景下提出的，下面让我们一起来看看他是怎么设计的</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流水线并行策略分同步和异步，虽然异步流水线吞吐量更高但是会降低模型精度，因此这里只讨论同步流水线</a:t>
            </a:r>
            <a:endParaRPr lang="en-US" altLang="zh-CN" dirty="0"/>
          </a:p>
          <a:p>
            <a:r>
              <a:rPr lang="en-US" altLang="zh-CN" dirty="0"/>
              <a:t>2019 </a:t>
            </a:r>
            <a:r>
              <a:rPr lang="zh-CN" altLang="en-US" dirty="0"/>
              <a:t>年</a:t>
            </a:r>
            <a:r>
              <a:rPr lang="en-US" altLang="zh-CN" dirty="0"/>
              <a:t> GPipe </a:t>
            </a:r>
            <a:r>
              <a:rPr lang="zh-CN" altLang="en-US" dirty="0"/>
              <a:t>首次将流水线并行应用到模型训练中</a:t>
            </a:r>
            <a:endParaRPr lang="zh-CN" altLang="en-US" dirty="0"/>
          </a:p>
          <a:p>
            <a:r>
              <a:rPr lang="en-US" altLang="zh-CN" dirty="0"/>
              <a:t>2020</a:t>
            </a:r>
            <a:r>
              <a:rPr lang="zh-CN" altLang="en-US" dirty="0"/>
              <a:t>年，</a:t>
            </a:r>
            <a:r>
              <a:rPr lang="en-US" altLang="zh-CN" dirty="0"/>
              <a:t> DAPPLE </a:t>
            </a:r>
            <a:r>
              <a:rPr lang="zh-CN" altLang="en-US" dirty="0"/>
              <a:t>应用了</a:t>
            </a:r>
            <a:r>
              <a:rPr lang="en-US" altLang="zh-CN" dirty="0"/>
              <a:t>1F1B</a:t>
            </a:r>
            <a:r>
              <a:rPr lang="zh-CN" altLang="en-US" dirty="0"/>
              <a:t>策略，就是将反向传播提前，来减少气泡</a:t>
            </a:r>
            <a:endParaRPr lang="en-US" altLang="zh-CN" dirty="0"/>
          </a:p>
          <a:p>
            <a:r>
              <a:rPr lang="en-US" dirty="0"/>
              <a:t>2021</a:t>
            </a:r>
            <a:r>
              <a:rPr lang="zh-CN" altLang="en-US" dirty="0"/>
              <a:t>年，</a:t>
            </a:r>
            <a:r>
              <a:rPr lang="en-US" altLang="zh-CN" dirty="0"/>
              <a:t>Chimera </a:t>
            </a:r>
            <a:r>
              <a:rPr lang="zh-CN" altLang="en-US" dirty="0"/>
              <a:t>提出了双向流水线，交叉两个方向的流水线，进一步减少气泡率，这一想法启发了很多人，这两年的很多文章都是基于双流流水线</a:t>
            </a:r>
            <a:r>
              <a:rPr lang="zh-CN" altLang="en-US" dirty="0"/>
              <a:t>的改进</a:t>
            </a:r>
            <a:endParaRPr lang="zh-CN" altLang="en-US" dirty="0"/>
          </a:p>
          <a:p>
            <a:r>
              <a:rPr lang="en-US" altLang="zh-CN" dirty="0"/>
              <a:t>hanayo</a:t>
            </a:r>
            <a:r>
              <a:rPr lang="zh-CN" altLang="en-US" dirty="0"/>
              <a:t>就是在这样的背景下提出的，下面让我们一起来看看他是怎么设计的</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a:p>
        </p:txBody>
      </p:sp>
    </p:spTree>
  </p:cSld>
  <p:clrMapOvr>
    <a:masterClrMapping/>
  </p:clrMapOvr>
  <p:transition spd="med">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p:transition spd="med">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p:transition spd="med">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Tree>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9.emf"/><Relationship Id="rId20" Type="http://schemas.microsoft.com/office/2007/relationships/hdphoto" Target="../media/image8.wdp"/><Relationship Id="rId2" Type="http://schemas.openxmlformats.org/officeDocument/2006/relationships/slideLayout" Target="../slideLayouts/slideLayout2.xml"/><Relationship Id="rId19" Type="http://schemas.openxmlformats.org/officeDocument/2006/relationships/image" Target="../media/image7.png"/><Relationship Id="rId18" Type="http://schemas.openxmlformats.org/officeDocument/2006/relationships/image" Target="../media/image5.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7" Type="http://schemas.openxmlformats.org/officeDocument/2006/relationships/slideLayout" Target="../slideLayouts/slideLayout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56.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57.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58.xml"/></Relationships>
</file>

<file path=ppt/slides/_rels/slide14.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7" Type="http://schemas.openxmlformats.org/officeDocument/2006/relationships/slideLayout" Target="../slideLayouts/slideLayout6.xml"/><Relationship Id="rId16" Type="http://schemas.openxmlformats.org/officeDocument/2006/relationships/tags" Target="../tags/tag74.xml"/><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tags" Target="../tags/tag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6.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7" Type="http://schemas.openxmlformats.org/officeDocument/2006/relationships/slideLayout" Target="../slideLayouts/slideLayout6.xml"/><Relationship Id="rId16" Type="http://schemas.openxmlformats.org/officeDocument/2006/relationships/tags" Target="../tags/tag90.xml"/><Relationship Id="rId15" Type="http://schemas.openxmlformats.org/officeDocument/2006/relationships/tags" Target="../tags/tag89.xml"/><Relationship Id="rId14" Type="http://schemas.openxmlformats.org/officeDocument/2006/relationships/tags" Target="../tags/tag88.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tags" Target="../tags/tag7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7" Type="http://schemas.openxmlformats.org/officeDocument/2006/relationships/slideLayout" Target="../slideLayouts/slideLayout6.xml"/><Relationship Id="rId16" Type="http://schemas.openxmlformats.org/officeDocument/2006/relationships/tags" Target="../tags/tag106.xml"/><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tags" Target="../tags/tag9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7" Type="http://schemas.openxmlformats.org/officeDocument/2006/relationships/slideLayout" Target="../slideLayouts/slideLayout6.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tags" Target="../tags/tag33.xml"/><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3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35.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36.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4094480"/>
            <a:ext cx="9144001" cy="1576070"/>
          </a:xfrm>
        </p:spPr>
        <p:txBody>
          <a:bodyPr/>
          <a:lstStyle/>
          <a:p>
            <a:r>
              <a:rPr lang="en-US" altLang="zh-CN" sz="4000"/>
              <a:t>Hanayo: Harnessing Wave-like Pipeline Parallelism for Enhanced</a:t>
            </a:r>
            <a:br>
              <a:rPr lang="en-US" altLang="zh-CN" sz="4000"/>
            </a:br>
            <a:r>
              <a:rPr lang="en-US" altLang="zh-CN" sz="4000"/>
              <a:t>Large Model Training Efficiency</a:t>
            </a:r>
            <a:endParaRPr lang="en-US" altLang="zh-CN" sz="4000"/>
          </a:p>
        </p:txBody>
      </p:sp>
      <p:sp>
        <p:nvSpPr>
          <p:cNvPr id="3" name="副标题 2"/>
          <p:cNvSpPr>
            <a:spLocks noGrp="1"/>
          </p:cNvSpPr>
          <p:nvPr>
            <p:ph type="subTitle" idx="1"/>
          </p:nvPr>
        </p:nvSpPr>
        <p:spPr>
          <a:xfrm>
            <a:off x="1128743" y="5670550"/>
            <a:ext cx="6445188" cy="604299"/>
          </a:xfrm>
        </p:spPr>
        <p:txBody>
          <a:bodyPr/>
          <a:lstStyle/>
          <a:p>
            <a:pPr marL="0" indent="0">
              <a:buNone/>
            </a:pPr>
            <a:r>
              <a:rPr lang="en-US" altLang="zh-CN"/>
              <a:t>2024/10/23</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3</a:t>
            </a:r>
            <a:endParaRPr lang="en-US" altLang="zh-CN" sz="3200" b="1">
              <a:sym typeface="+mn-ea"/>
            </a:endParaRPr>
          </a:p>
        </p:txBody>
      </p:sp>
      <p:cxnSp>
        <p:nvCxnSpPr>
          <p:cNvPr id="18" name="直接连接符 17"/>
          <p:cNvCxnSpPr>
            <a:stCxn id="17" idx="6"/>
          </p:cNvCxnSpPr>
          <p:nvPr>
            <p:custDataLst>
              <p:tags r:id="rId9"/>
            </p:custDataLst>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2275840" y="2400476"/>
            <a:ext cx="5790565" cy="460375"/>
          </a:xfrm>
          <a:prstGeom prst="rect">
            <a:avLst/>
          </a:prstGeom>
          <a:noFill/>
        </p:spPr>
        <p:txBody>
          <a:bodyPr wrap="square" rtlCol="0">
            <a:spAutoFit/>
          </a:bodyPr>
          <a:lstStyle/>
          <a:p>
            <a:pPr algn="l"/>
            <a:r>
              <a:rPr lang="en-US" altLang="zh-CN" sz="2400" dirty="0">
                <a:sym typeface="+mn-ea"/>
              </a:rPr>
              <a:t>Design</a:t>
            </a:r>
            <a:endParaRPr lang="en-US" altLang="zh-CN" sz="2400" dirty="0"/>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4</a:t>
            </a:r>
            <a:endParaRPr lang="en-US" altLang="zh-CN" sz="3200" b="1">
              <a:sym typeface="+mn-ea"/>
            </a:endParaRPr>
          </a:p>
        </p:txBody>
      </p:sp>
      <p:cxnSp>
        <p:nvCxnSpPr>
          <p:cNvPr id="23" name="直接连接符 22"/>
          <p:cNvCxnSpPr>
            <a:stCxn id="22" idx="6"/>
          </p:cNvCxnSpPr>
          <p:nvPr>
            <p:custDataLst>
              <p:tags r:id="rId12"/>
            </p:custDataLst>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2252546" y="3035781"/>
            <a:ext cx="5790565" cy="460375"/>
          </a:xfrm>
          <a:prstGeom prst="rect">
            <a:avLst/>
          </a:prstGeom>
          <a:noFill/>
        </p:spPr>
        <p:txBody>
          <a:bodyPr wrap="square" rtlCol="0">
            <a:spAutoFit/>
          </a:bodyPr>
          <a:lstStyle/>
          <a:p>
            <a:pPr algn="l"/>
            <a:r>
              <a:rPr lang="en-US" altLang="zh-CN" sz="2400" dirty="0">
                <a:sym typeface="+mn-ea"/>
              </a:rPr>
              <a:t>Implementation</a:t>
            </a:r>
            <a:endParaRPr lang="zh-CN" altLang="en-US" sz="2400" dirty="0"/>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5</a:t>
            </a:r>
            <a:endParaRPr lang="en-US" altLang="zh-CN" sz="3200" b="1">
              <a:sym typeface="+mn-ea"/>
            </a:endParaRPr>
          </a:p>
        </p:txBody>
      </p:sp>
      <p:cxnSp>
        <p:nvCxnSpPr>
          <p:cNvPr id="29" name="直接连接符 28"/>
          <p:cNvCxnSpPr>
            <a:stCxn id="27" idx="6"/>
          </p:cNvCxnSpPr>
          <p:nvPr>
            <p:custDataLst>
              <p:tags r:id="rId15"/>
            </p:custDataLst>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6"/>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734820"/>
            <a:ext cx="5015865" cy="4368800"/>
          </a:xfrm>
        </p:spPr>
        <p:txBody>
          <a:bodyPr>
            <a:noAutofit/>
          </a:bodyPr>
          <a:lstStyle/>
          <a:p>
            <a:pPr>
              <a:lnSpc>
                <a:spcPct val="150000"/>
              </a:lnSpc>
              <a:buFont typeface="Wingdings" panose="05000000000000000000" pitchFamily="2" charset="2"/>
              <a:buChar char="Ø"/>
            </a:pPr>
            <a:r>
              <a:rPr lang="en-US" altLang="zh-CN" dirty="0"/>
              <a:t> Synchronous Pipeline Parallelism</a:t>
            </a: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Pipeline </a:t>
            </a:r>
            <a:r>
              <a:rPr lang="en-US" altLang="zh-CN" sz="3200" b="1" kern="1200" dirty="0">
                <a:solidFill>
                  <a:schemeClr val="accent1"/>
                </a:solidFill>
                <a:latin typeface="+mj-lt"/>
                <a:ea typeface="+mj-ea"/>
                <a:cs typeface="+mj-cs"/>
                <a:sym typeface="+mn-ea"/>
              </a:rPr>
              <a:t>Parallelism</a:t>
            </a:r>
            <a:endParaRPr lang="en-US" altLang="zh-CN" sz="3200" b="1" kern="1200" dirty="0">
              <a:solidFill>
                <a:schemeClr val="accent1"/>
              </a:solidFill>
              <a:latin typeface="+mj-lt"/>
              <a:ea typeface="+mj-ea"/>
              <a:cs typeface="+mj-cs"/>
              <a:sym typeface="+mn-ea"/>
            </a:endParaRPr>
          </a:p>
        </p:txBody>
      </p:sp>
      <p:pic>
        <p:nvPicPr>
          <p:cNvPr id="2" name="图片 1"/>
          <p:cNvPicPr>
            <a:picLocks noChangeAspect="1"/>
          </p:cNvPicPr>
          <p:nvPr>
            <p:custDataLst>
              <p:tags r:id="rId1"/>
            </p:custDataLst>
          </p:nvPr>
        </p:nvPicPr>
        <p:blipFill>
          <a:blip r:embed="rId2"/>
          <a:stretch>
            <a:fillRect/>
          </a:stretch>
        </p:blipFill>
        <p:spPr>
          <a:xfrm>
            <a:off x="327660" y="2411095"/>
            <a:ext cx="4371340" cy="898525"/>
          </a:xfrm>
          <a:prstGeom prst="rect">
            <a:avLst/>
          </a:prstGeom>
        </p:spPr>
      </p:pic>
      <p:sp>
        <p:nvSpPr>
          <p:cNvPr id="11" name="文本框 10"/>
          <p:cNvSpPr txBox="1"/>
          <p:nvPr/>
        </p:nvSpPr>
        <p:spPr>
          <a:xfrm>
            <a:off x="5257165" y="2225040"/>
            <a:ext cx="3405505" cy="87249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GPipe 2019</a:t>
            </a:r>
            <a:endParaRPr lang="en-US" altLang="zh-CN"/>
          </a:p>
          <a:p>
            <a:pPr marL="285750" indent="-285750">
              <a:buFont typeface="Arial" panose="020B0604020202090204" pitchFamily="34" charset="0"/>
              <a:buChar char="•"/>
            </a:pPr>
            <a:r>
              <a:rPr lang="zh-CN" altLang="en-US"/>
              <a:t>The first application of pipeline to model training</a:t>
            </a:r>
            <a:endParaRPr lang="zh-CN" altLang="en-US"/>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734820"/>
            <a:ext cx="5015865" cy="4368800"/>
          </a:xfrm>
        </p:spPr>
        <p:txBody>
          <a:bodyPr>
            <a:noAutofit/>
          </a:bodyPr>
          <a:lstStyle/>
          <a:p>
            <a:pPr>
              <a:lnSpc>
                <a:spcPct val="150000"/>
              </a:lnSpc>
              <a:buFont typeface="Wingdings" panose="05000000000000000000" pitchFamily="2" charset="2"/>
              <a:buChar char="Ø"/>
            </a:pPr>
            <a:r>
              <a:rPr lang="en-US" altLang="zh-CN" dirty="0"/>
              <a:t> Synchronous Pipeline Parallelism</a:t>
            </a: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Pipeline </a:t>
            </a:r>
            <a:r>
              <a:rPr lang="en-US" altLang="zh-CN" sz="3200" b="1" kern="1200" dirty="0">
                <a:solidFill>
                  <a:schemeClr val="accent1"/>
                </a:solidFill>
                <a:latin typeface="+mj-lt"/>
                <a:ea typeface="+mj-ea"/>
                <a:cs typeface="+mj-cs"/>
                <a:sym typeface="+mn-ea"/>
              </a:rPr>
              <a:t>Parallelism</a:t>
            </a:r>
            <a:endParaRPr lang="en-US" altLang="zh-CN" sz="3200" b="1" kern="1200" dirty="0">
              <a:solidFill>
                <a:schemeClr val="accent1"/>
              </a:solidFill>
              <a:latin typeface="+mj-lt"/>
              <a:ea typeface="+mj-ea"/>
              <a:cs typeface="+mj-cs"/>
              <a:sym typeface="+mn-ea"/>
            </a:endParaRPr>
          </a:p>
        </p:txBody>
      </p:sp>
      <p:pic>
        <p:nvPicPr>
          <p:cNvPr id="2" name="图片 1"/>
          <p:cNvPicPr>
            <a:picLocks noChangeAspect="1"/>
          </p:cNvPicPr>
          <p:nvPr>
            <p:custDataLst>
              <p:tags r:id="rId1"/>
            </p:custDataLst>
          </p:nvPr>
        </p:nvPicPr>
        <p:blipFill>
          <a:blip r:embed="rId2"/>
          <a:stretch>
            <a:fillRect/>
          </a:stretch>
        </p:blipFill>
        <p:spPr>
          <a:xfrm>
            <a:off x="327660" y="2411095"/>
            <a:ext cx="4371340" cy="898525"/>
          </a:xfrm>
          <a:prstGeom prst="rect">
            <a:avLst/>
          </a:prstGeom>
        </p:spPr>
      </p:pic>
      <p:pic>
        <p:nvPicPr>
          <p:cNvPr id="5" name="图片 4"/>
          <p:cNvPicPr>
            <a:picLocks noChangeAspect="1"/>
          </p:cNvPicPr>
          <p:nvPr/>
        </p:nvPicPr>
        <p:blipFill>
          <a:blip r:embed="rId3"/>
          <a:stretch>
            <a:fillRect/>
          </a:stretch>
        </p:blipFill>
        <p:spPr>
          <a:xfrm>
            <a:off x="3440430" y="3429000"/>
            <a:ext cx="5659755" cy="1099185"/>
          </a:xfrm>
          <a:prstGeom prst="rect">
            <a:avLst/>
          </a:prstGeom>
        </p:spPr>
      </p:pic>
      <p:sp>
        <p:nvSpPr>
          <p:cNvPr id="11" name="文本框 10"/>
          <p:cNvSpPr txBox="1"/>
          <p:nvPr/>
        </p:nvSpPr>
        <p:spPr>
          <a:xfrm>
            <a:off x="5257165" y="2225040"/>
            <a:ext cx="3405505" cy="87249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GPipe 2019</a:t>
            </a:r>
            <a:endParaRPr lang="en-US" altLang="zh-CN"/>
          </a:p>
          <a:p>
            <a:pPr marL="285750" indent="-285750">
              <a:buFont typeface="Arial" panose="020B0604020202090204" pitchFamily="34" charset="0"/>
              <a:buChar char="•"/>
            </a:pPr>
            <a:r>
              <a:rPr lang="zh-CN" altLang="en-US"/>
              <a:t>The first application of pipeline to model training</a:t>
            </a:r>
            <a:endParaRPr lang="zh-CN" altLang="en-US"/>
          </a:p>
        </p:txBody>
      </p:sp>
      <p:sp>
        <p:nvSpPr>
          <p:cNvPr id="9" name="文本框 8"/>
          <p:cNvSpPr txBox="1"/>
          <p:nvPr/>
        </p:nvSpPr>
        <p:spPr>
          <a:xfrm>
            <a:off x="327660" y="3429000"/>
            <a:ext cx="2808605" cy="92583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DAPPLE 2020</a:t>
            </a:r>
            <a:endParaRPr lang="en-US" altLang="zh-CN"/>
          </a:p>
          <a:p>
            <a:pPr marL="285750" indent="-285750">
              <a:buFont typeface="Arial" panose="020B0604020202090204" pitchFamily="34" charset="0"/>
              <a:buChar char="•"/>
            </a:pPr>
            <a:r>
              <a:rPr lang="en-US" altLang="zh-CN"/>
              <a:t>Applying the 1F1B strategy</a:t>
            </a:r>
            <a:endParaRPr lang="en-US" altLang="zh-CN"/>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734820"/>
            <a:ext cx="5015865" cy="4368800"/>
          </a:xfrm>
        </p:spPr>
        <p:txBody>
          <a:bodyPr>
            <a:noAutofit/>
          </a:bodyPr>
          <a:lstStyle/>
          <a:p>
            <a:pPr>
              <a:lnSpc>
                <a:spcPct val="150000"/>
              </a:lnSpc>
              <a:buFont typeface="Wingdings" panose="05000000000000000000" pitchFamily="2" charset="2"/>
              <a:buChar char="Ø"/>
            </a:pPr>
            <a:r>
              <a:rPr lang="en-US" altLang="zh-CN" dirty="0"/>
              <a:t> Synchronous Pipeline Parallelism</a:t>
            </a: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Pipeline </a:t>
            </a:r>
            <a:r>
              <a:rPr lang="en-US" altLang="zh-CN" sz="3200" b="1" kern="1200" dirty="0">
                <a:solidFill>
                  <a:schemeClr val="accent1"/>
                </a:solidFill>
                <a:latin typeface="+mj-lt"/>
                <a:ea typeface="+mj-ea"/>
                <a:cs typeface="+mj-cs"/>
                <a:sym typeface="+mn-ea"/>
              </a:rPr>
              <a:t>Parallelism</a:t>
            </a:r>
            <a:endParaRPr lang="en-US" altLang="zh-CN" sz="3200" b="1" kern="1200" dirty="0">
              <a:solidFill>
                <a:schemeClr val="accent1"/>
              </a:solidFill>
              <a:latin typeface="+mj-lt"/>
              <a:ea typeface="+mj-ea"/>
              <a:cs typeface="+mj-cs"/>
              <a:sym typeface="+mn-ea"/>
            </a:endParaRPr>
          </a:p>
        </p:txBody>
      </p:sp>
      <p:pic>
        <p:nvPicPr>
          <p:cNvPr id="2" name="图片 1"/>
          <p:cNvPicPr>
            <a:picLocks noChangeAspect="1"/>
          </p:cNvPicPr>
          <p:nvPr>
            <p:custDataLst>
              <p:tags r:id="rId1"/>
            </p:custDataLst>
          </p:nvPr>
        </p:nvPicPr>
        <p:blipFill>
          <a:blip r:embed="rId2"/>
          <a:stretch>
            <a:fillRect/>
          </a:stretch>
        </p:blipFill>
        <p:spPr>
          <a:xfrm>
            <a:off x="327660" y="2411095"/>
            <a:ext cx="4371340" cy="898525"/>
          </a:xfrm>
          <a:prstGeom prst="rect">
            <a:avLst/>
          </a:prstGeom>
        </p:spPr>
      </p:pic>
      <p:pic>
        <p:nvPicPr>
          <p:cNvPr id="5" name="图片 4"/>
          <p:cNvPicPr>
            <a:picLocks noChangeAspect="1"/>
          </p:cNvPicPr>
          <p:nvPr/>
        </p:nvPicPr>
        <p:blipFill>
          <a:blip r:embed="rId3"/>
          <a:stretch>
            <a:fillRect/>
          </a:stretch>
        </p:blipFill>
        <p:spPr>
          <a:xfrm>
            <a:off x="3440430" y="3429000"/>
            <a:ext cx="5659755" cy="1099185"/>
          </a:xfrm>
          <a:prstGeom prst="rect">
            <a:avLst/>
          </a:prstGeom>
        </p:spPr>
      </p:pic>
      <p:pic>
        <p:nvPicPr>
          <p:cNvPr id="6" name="图片 5"/>
          <p:cNvPicPr>
            <a:picLocks noChangeAspect="1"/>
          </p:cNvPicPr>
          <p:nvPr/>
        </p:nvPicPr>
        <p:blipFill>
          <a:blip r:embed="rId4"/>
          <a:stretch>
            <a:fillRect/>
          </a:stretch>
        </p:blipFill>
        <p:spPr>
          <a:xfrm>
            <a:off x="327660" y="4709160"/>
            <a:ext cx="4450080" cy="1447165"/>
          </a:xfrm>
          <a:prstGeom prst="rect">
            <a:avLst/>
          </a:prstGeom>
        </p:spPr>
      </p:pic>
      <p:sp>
        <p:nvSpPr>
          <p:cNvPr id="11" name="文本框 10"/>
          <p:cNvSpPr txBox="1"/>
          <p:nvPr/>
        </p:nvSpPr>
        <p:spPr>
          <a:xfrm>
            <a:off x="5257165" y="2225040"/>
            <a:ext cx="3405505" cy="87249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GPipe 2019</a:t>
            </a:r>
            <a:endParaRPr lang="en-US" altLang="zh-CN"/>
          </a:p>
          <a:p>
            <a:pPr marL="285750" indent="-285750">
              <a:buFont typeface="Arial" panose="020B0604020202090204" pitchFamily="34" charset="0"/>
              <a:buChar char="•"/>
            </a:pPr>
            <a:r>
              <a:rPr lang="zh-CN" altLang="en-US"/>
              <a:t>The first application of pipeline to model training</a:t>
            </a:r>
            <a:endParaRPr lang="zh-CN" altLang="en-US"/>
          </a:p>
        </p:txBody>
      </p:sp>
      <p:sp>
        <p:nvSpPr>
          <p:cNvPr id="8" name="文本框 7"/>
          <p:cNvSpPr txBox="1"/>
          <p:nvPr/>
        </p:nvSpPr>
        <p:spPr>
          <a:xfrm>
            <a:off x="5257165" y="4913630"/>
            <a:ext cx="3317240" cy="92583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pPr indent="0">
              <a:buFont typeface="Arial" panose="020B0604020202090204" pitchFamily="34" charset="0"/>
              <a:buNone/>
            </a:pPr>
            <a:r>
              <a:rPr lang="en-US" altLang="zh-CN"/>
              <a:t>Chimera 2021</a:t>
            </a:r>
            <a:endParaRPr lang="en-US" altLang="zh-CN"/>
          </a:p>
          <a:p>
            <a:pPr marL="285750" indent="-285750">
              <a:buFont typeface="Arial" panose="020B0604020202090204" pitchFamily="34" charset="0"/>
              <a:buChar char="•"/>
            </a:pPr>
            <a:r>
              <a:rPr lang="en-US" altLang="zh-CN"/>
              <a:t>propose bidirectional pipeline</a:t>
            </a:r>
            <a:endParaRPr lang="en-US" altLang="zh-CN"/>
          </a:p>
        </p:txBody>
      </p:sp>
      <p:sp>
        <p:nvSpPr>
          <p:cNvPr id="9" name="文本框 8"/>
          <p:cNvSpPr txBox="1"/>
          <p:nvPr/>
        </p:nvSpPr>
        <p:spPr>
          <a:xfrm>
            <a:off x="327660" y="3429000"/>
            <a:ext cx="2808605" cy="925830"/>
          </a:xfrm>
          <a:prstGeom prst="rect">
            <a:avLst/>
          </a:prstGeom>
          <a:ln w="6350" cap="flat" cmpd="sng" algn="ctr">
            <a:no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DAPPLE 2020</a:t>
            </a:r>
            <a:endParaRPr lang="en-US" altLang="zh-CN"/>
          </a:p>
          <a:p>
            <a:pPr marL="285750" indent="-285750">
              <a:buFont typeface="Arial" panose="020B0604020202090204" pitchFamily="34" charset="0"/>
              <a:buChar char="•"/>
            </a:pPr>
            <a:r>
              <a:rPr lang="en-US" altLang="zh-CN"/>
              <a:t>Applying the 1F1B strategy</a:t>
            </a:r>
            <a:endParaRPr lang="en-US" altLang="zh-CN"/>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3</a:t>
            </a:r>
            <a:endParaRPr lang="en-US" altLang="zh-CN" sz="3200" b="1">
              <a:sym typeface="+mn-ea"/>
            </a:endParaRPr>
          </a:p>
        </p:txBody>
      </p:sp>
      <p:cxnSp>
        <p:nvCxnSpPr>
          <p:cNvPr id="18" name="直接连接符 17"/>
          <p:cNvCxnSpPr>
            <a:stCxn id="17" idx="6"/>
          </p:cNvCxnSpPr>
          <p:nvPr>
            <p:custDataLst>
              <p:tags r:id="rId9"/>
            </p:custDataLst>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2275840" y="2400476"/>
            <a:ext cx="5790565" cy="460375"/>
          </a:xfrm>
          <a:prstGeom prst="rect">
            <a:avLst/>
          </a:prstGeom>
          <a:noFill/>
        </p:spPr>
        <p:txBody>
          <a:bodyPr wrap="square" rtlCol="0">
            <a:spAutoFit/>
          </a:bodyPr>
          <a:lstStyle/>
          <a:p>
            <a:pPr algn="l"/>
            <a:r>
              <a:rPr lang="en-US" altLang="zh-CN" sz="2400" dirty="0">
                <a:sym typeface="+mn-ea"/>
              </a:rPr>
              <a:t>Design</a:t>
            </a:r>
            <a:endParaRPr lang="en-US" altLang="zh-CN" sz="2400" dirty="0"/>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4</a:t>
            </a:r>
            <a:endParaRPr lang="en-US" altLang="zh-CN" sz="3200" b="1">
              <a:sym typeface="+mn-ea"/>
            </a:endParaRPr>
          </a:p>
        </p:txBody>
      </p:sp>
      <p:cxnSp>
        <p:nvCxnSpPr>
          <p:cNvPr id="23" name="直接连接符 22"/>
          <p:cNvCxnSpPr>
            <a:stCxn id="22" idx="6"/>
          </p:cNvCxnSpPr>
          <p:nvPr>
            <p:custDataLst>
              <p:tags r:id="rId12"/>
            </p:custDataLst>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2252546" y="3035781"/>
            <a:ext cx="5790565" cy="460375"/>
          </a:xfrm>
          <a:prstGeom prst="rect">
            <a:avLst/>
          </a:prstGeom>
          <a:noFill/>
        </p:spPr>
        <p:txBody>
          <a:bodyPr wrap="square" rtlCol="0">
            <a:spAutoFit/>
          </a:bodyPr>
          <a:lstStyle/>
          <a:p>
            <a:pPr algn="l"/>
            <a:r>
              <a:rPr lang="en-US" altLang="zh-CN" sz="2400" dirty="0">
                <a:sym typeface="+mn-ea"/>
              </a:rPr>
              <a:t>Implementation</a:t>
            </a:r>
            <a:endParaRPr lang="zh-CN" altLang="en-US" sz="2400" dirty="0"/>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5</a:t>
            </a:r>
            <a:endParaRPr lang="en-US" altLang="zh-CN" sz="3200" b="1">
              <a:sym typeface="+mn-ea"/>
            </a:endParaRPr>
          </a:p>
        </p:txBody>
      </p:sp>
      <p:cxnSp>
        <p:nvCxnSpPr>
          <p:cNvPr id="29" name="直接连接符 28"/>
          <p:cNvCxnSpPr>
            <a:stCxn id="27" idx="6"/>
          </p:cNvCxnSpPr>
          <p:nvPr>
            <p:custDataLst>
              <p:tags r:id="rId15"/>
            </p:custDataLst>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6"/>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565275"/>
            <a:ext cx="4637405" cy="4368800"/>
          </a:xfrm>
        </p:spPr>
        <p:txBody>
          <a:bodyPr>
            <a:noAutofit/>
          </a:bodyPr>
          <a:lstStyle/>
          <a:p>
            <a:pPr>
              <a:lnSpc>
                <a:spcPct val="150000"/>
              </a:lnSpc>
              <a:buFont typeface="Wingdings" panose="05000000000000000000" pitchFamily="2" charset="2"/>
              <a:buChar char="Ø"/>
            </a:pPr>
            <a:r>
              <a:rPr lang="en-US" altLang="zh-CN" dirty="0"/>
              <a:t>Motivation</a:t>
            </a:r>
            <a:endParaRPr lang="en-US" altLang="zh-CN" dirty="0"/>
          </a:p>
          <a:p>
            <a:pPr marL="457200" lvl="1" indent="0">
              <a:lnSpc>
                <a:spcPct val="150000"/>
              </a:lnSpc>
              <a:buFont typeface="Wingdings" panose="05000000000000000000" pitchFamily="2" charset="2"/>
              <a:buNone/>
            </a:pPr>
            <a:r>
              <a:rPr lang="en-US" altLang="zh-CN" dirty="0"/>
              <a:t>-Reduce memory consumption</a:t>
            </a:r>
            <a:endParaRPr lang="en-US" altLang="zh-CN" dirty="0"/>
          </a:p>
          <a:p>
            <a:pPr marL="457200" lvl="1" indent="0">
              <a:lnSpc>
                <a:spcPct val="150000"/>
              </a:lnSpc>
              <a:buFont typeface="Wingdings" panose="05000000000000000000" pitchFamily="2" charset="2"/>
              <a:buNone/>
            </a:pPr>
            <a:r>
              <a:rPr lang="en-US" altLang="zh-CN" dirty="0"/>
              <a:t>-Reduce the bubble ratio</a:t>
            </a:r>
            <a:endParaRPr lang="en-US" altLang="zh-CN" dirty="0"/>
          </a:p>
          <a:p>
            <a:pPr>
              <a:lnSpc>
                <a:spcPct val="150000"/>
              </a:lnSpc>
              <a:buFont typeface="Wingdings" panose="05000000000000000000" pitchFamily="2" charset="2"/>
              <a:buChar char="Ø"/>
            </a:pPr>
            <a:endParaRPr lang="zh-CN" altLang="en-US"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Design</a:t>
            </a:r>
            <a:endParaRPr lang="en-US" altLang="zh-CN"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565275"/>
            <a:ext cx="4637405" cy="4368800"/>
          </a:xfrm>
        </p:spPr>
        <p:txBody>
          <a:bodyPr>
            <a:noAutofit/>
          </a:bodyPr>
          <a:lstStyle/>
          <a:p>
            <a:pPr>
              <a:lnSpc>
                <a:spcPct val="150000"/>
              </a:lnSpc>
              <a:buFont typeface="Wingdings" panose="05000000000000000000" pitchFamily="2" charset="2"/>
              <a:buChar char="Ø"/>
            </a:pPr>
            <a:r>
              <a:rPr lang="en-US" altLang="zh-CN" dirty="0"/>
              <a:t>Motivation</a:t>
            </a:r>
            <a:endParaRPr lang="en-US" altLang="zh-CN" dirty="0"/>
          </a:p>
          <a:p>
            <a:pPr marL="457200" lvl="1" indent="0">
              <a:lnSpc>
                <a:spcPct val="150000"/>
              </a:lnSpc>
              <a:buFont typeface="Wingdings" panose="05000000000000000000" pitchFamily="2" charset="2"/>
              <a:buNone/>
            </a:pPr>
            <a:r>
              <a:rPr lang="en-US" altLang="zh-CN" dirty="0"/>
              <a:t>-Reduce memory consumption</a:t>
            </a:r>
            <a:endParaRPr lang="en-US" altLang="zh-CN" dirty="0"/>
          </a:p>
          <a:p>
            <a:pPr marL="457200" lvl="1" indent="0">
              <a:lnSpc>
                <a:spcPct val="150000"/>
              </a:lnSpc>
              <a:buFont typeface="Wingdings" panose="05000000000000000000" pitchFamily="2" charset="2"/>
              <a:buNone/>
            </a:pPr>
            <a:r>
              <a:rPr lang="en-US" altLang="zh-CN" dirty="0"/>
              <a:t>-Reduce the bubble ratio</a:t>
            </a:r>
            <a:endParaRPr lang="en-US" altLang="zh-CN" dirty="0"/>
          </a:p>
          <a:p>
            <a:pPr>
              <a:lnSpc>
                <a:spcPct val="150000"/>
              </a:lnSpc>
              <a:buFont typeface="Wingdings" panose="05000000000000000000" pitchFamily="2" charset="2"/>
              <a:buChar char="Ø"/>
            </a:pPr>
            <a:r>
              <a:rPr lang="en-US" altLang="zh-CN" dirty="0"/>
              <a:t>Transforming into Wave-like Pipelines</a:t>
            </a:r>
            <a:endParaRPr lang="en-US" altLang="zh-CN" dirty="0"/>
          </a:p>
          <a:p>
            <a:pPr marL="457200" lvl="1" indent="0">
              <a:lnSpc>
                <a:spcPct val="150000"/>
              </a:lnSpc>
              <a:buFont typeface="Wingdings" panose="05000000000000000000" pitchFamily="2" charset="2"/>
              <a:buNone/>
            </a:pPr>
            <a:r>
              <a:rPr lang="en-US" altLang="zh-CN" dirty="0"/>
              <a:t>-Mirror Symmetry</a:t>
            </a:r>
            <a:endParaRPr lang="en-US" altLang="zh-CN" dirty="0"/>
          </a:p>
          <a:p>
            <a:pPr marL="0" indent="0">
              <a:lnSpc>
                <a:spcPct val="150000"/>
              </a:lnSpc>
              <a:buFont typeface="Wingdings" panose="05000000000000000000" pitchFamily="2" charset="2"/>
              <a:buNone/>
            </a:pPr>
            <a:endParaRPr lang="zh-CN" altLang="en-US"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Design</a:t>
            </a:r>
            <a:endParaRPr lang="en-US" altLang="zh-CN" sz="3200" b="1" kern="1200" dirty="0">
              <a:solidFill>
                <a:schemeClr val="accent1"/>
              </a:solidFill>
              <a:latin typeface="+mj-lt"/>
              <a:ea typeface="+mj-ea"/>
              <a:cs typeface="+mj-cs"/>
              <a:sym typeface="+mn-ea"/>
            </a:endParaRPr>
          </a:p>
        </p:txBody>
      </p:sp>
      <p:pic>
        <p:nvPicPr>
          <p:cNvPr id="7" name="图片 6"/>
          <p:cNvPicPr>
            <a:picLocks noChangeAspect="1"/>
          </p:cNvPicPr>
          <p:nvPr/>
        </p:nvPicPr>
        <p:blipFill>
          <a:blip r:embed="rId1"/>
          <a:srcRect t="2258" b="19249"/>
          <a:stretch>
            <a:fillRect/>
          </a:stretch>
        </p:blipFill>
        <p:spPr>
          <a:xfrm>
            <a:off x="4675505" y="1565275"/>
            <a:ext cx="3750310" cy="3046095"/>
          </a:xfrm>
          <a:prstGeom prst="rect">
            <a:avLst/>
          </a:prstGeom>
        </p:spPr>
      </p:pic>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565275"/>
            <a:ext cx="4637405" cy="4368800"/>
          </a:xfrm>
        </p:spPr>
        <p:txBody>
          <a:bodyPr>
            <a:noAutofit/>
          </a:bodyPr>
          <a:lstStyle/>
          <a:p>
            <a:pPr>
              <a:lnSpc>
                <a:spcPct val="150000"/>
              </a:lnSpc>
              <a:buFont typeface="Wingdings" panose="05000000000000000000" pitchFamily="2" charset="2"/>
              <a:buChar char="Ø"/>
            </a:pPr>
            <a:r>
              <a:rPr lang="en-US" altLang="zh-CN" dirty="0"/>
              <a:t>Motivation</a:t>
            </a:r>
            <a:endParaRPr lang="en-US" altLang="zh-CN" dirty="0"/>
          </a:p>
          <a:p>
            <a:pPr marL="457200" lvl="1" indent="0">
              <a:lnSpc>
                <a:spcPct val="150000"/>
              </a:lnSpc>
              <a:buFont typeface="Wingdings" panose="05000000000000000000" pitchFamily="2" charset="2"/>
              <a:buNone/>
            </a:pPr>
            <a:r>
              <a:rPr lang="en-US" altLang="zh-CN" dirty="0"/>
              <a:t>-Reduce memory consumption</a:t>
            </a:r>
            <a:endParaRPr lang="en-US" altLang="zh-CN" dirty="0"/>
          </a:p>
          <a:p>
            <a:pPr marL="457200" lvl="1" indent="0">
              <a:lnSpc>
                <a:spcPct val="150000"/>
              </a:lnSpc>
              <a:buFont typeface="Wingdings" panose="05000000000000000000" pitchFamily="2" charset="2"/>
              <a:buNone/>
            </a:pPr>
            <a:r>
              <a:rPr lang="en-US" altLang="zh-CN" dirty="0"/>
              <a:t>-Reduce the bubble ratio</a:t>
            </a:r>
            <a:endParaRPr lang="en-US" altLang="zh-CN" dirty="0"/>
          </a:p>
          <a:p>
            <a:pPr>
              <a:lnSpc>
                <a:spcPct val="150000"/>
              </a:lnSpc>
              <a:buFont typeface="Wingdings" panose="05000000000000000000" pitchFamily="2" charset="2"/>
              <a:buChar char="Ø"/>
            </a:pPr>
            <a:r>
              <a:rPr lang="en-US" altLang="zh-CN" dirty="0"/>
              <a:t>Transforming into Wave-like Pipelines</a:t>
            </a:r>
            <a:endParaRPr lang="en-US" altLang="zh-CN" dirty="0"/>
          </a:p>
          <a:p>
            <a:pPr marL="457200" lvl="1" indent="0">
              <a:lnSpc>
                <a:spcPct val="150000"/>
              </a:lnSpc>
              <a:buFont typeface="Wingdings" panose="05000000000000000000" pitchFamily="2" charset="2"/>
              <a:buNone/>
            </a:pPr>
            <a:r>
              <a:rPr lang="en-US" altLang="zh-CN" dirty="0"/>
              <a:t>-Mirror Symmetry</a:t>
            </a:r>
            <a:endParaRPr lang="en-US" altLang="zh-CN" dirty="0"/>
          </a:p>
          <a:p>
            <a:pPr>
              <a:lnSpc>
                <a:spcPct val="150000"/>
              </a:lnSpc>
              <a:buFont typeface="Wingdings" panose="05000000000000000000" pitchFamily="2" charset="2"/>
              <a:buChar char="Ø"/>
            </a:pPr>
            <a:r>
              <a:rPr lang="en-US" altLang="zh-CN" dirty="0"/>
              <a:t>More waves For Lower Bubble Ratio</a:t>
            </a:r>
            <a:endParaRPr lang="en-US" altLang="zh-CN" dirty="0"/>
          </a:p>
          <a:p>
            <a:pPr marL="457200" lvl="1" indent="0">
              <a:lnSpc>
                <a:spcPct val="150000"/>
              </a:lnSpc>
              <a:buFont typeface="Wingdings" panose="05000000000000000000" pitchFamily="2" charset="2"/>
              <a:buNone/>
            </a:pPr>
            <a:r>
              <a:rPr lang="en-US" altLang="zh-CN" dirty="0"/>
              <a:t>-</a:t>
            </a:r>
            <a:r>
              <a:rPr lang="en-US" altLang="zh-CN" dirty="0">
                <a:sym typeface="+mn-ea"/>
              </a:rPr>
              <a:t>More waves, </a:t>
            </a:r>
            <a:endParaRPr lang="en-US" altLang="zh-CN" dirty="0">
              <a:sym typeface="+mn-ea"/>
            </a:endParaRPr>
          </a:p>
          <a:p>
            <a:pPr marL="457200" lvl="1" indent="0">
              <a:lnSpc>
                <a:spcPct val="150000"/>
              </a:lnSpc>
              <a:buFont typeface="Wingdings" panose="05000000000000000000" pitchFamily="2" charset="2"/>
              <a:buNone/>
            </a:pPr>
            <a:r>
              <a:rPr lang="en-US" altLang="zh-CN" dirty="0">
                <a:sym typeface="+mn-ea"/>
              </a:rPr>
              <a:t>  less bubbles</a:t>
            </a:r>
            <a:endParaRPr lang="zh-CN" altLang="en-US"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Design</a:t>
            </a:r>
            <a:endParaRPr lang="en-US" altLang="zh-CN" sz="3200" b="1" kern="1200" dirty="0">
              <a:solidFill>
                <a:schemeClr val="accent1"/>
              </a:solidFill>
              <a:latin typeface="+mj-lt"/>
              <a:ea typeface="+mj-ea"/>
              <a:cs typeface="+mj-cs"/>
              <a:sym typeface="+mn-ea"/>
            </a:endParaRPr>
          </a:p>
        </p:txBody>
      </p:sp>
      <p:pic>
        <p:nvPicPr>
          <p:cNvPr id="7" name="图片 6"/>
          <p:cNvPicPr>
            <a:picLocks noChangeAspect="1"/>
          </p:cNvPicPr>
          <p:nvPr/>
        </p:nvPicPr>
        <p:blipFill>
          <a:blip r:embed="rId1"/>
          <a:srcRect t="2258" b="19249"/>
          <a:stretch>
            <a:fillRect/>
          </a:stretch>
        </p:blipFill>
        <p:spPr>
          <a:xfrm>
            <a:off x="4675505" y="1565275"/>
            <a:ext cx="3750310" cy="3046095"/>
          </a:xfrm>
          <a:prstGeom prst="rect">
            <a:avLst/>
          </a:prstGeom>
        </p:spPr>
      </p:pic>
      <p:pic>
        <p:nvPicPr>
          <p:cNvPr id="8" name="图片 7"/>
          <p:cNvPicPr>
            <a:picLocks noChangeAspect="1"/>
          </p:cNvPicPr>
          <p:nvPr/>
        </p:nvPicPr>
        <p:blipFill>
          <a:blip r:embed="rId2"/>
          <a:stretch>
            <a:fillRect/>
          </a:stretch>
        </p:blipFill>
        <p:spPr>
          <a:xfrm>
            <a:off x="2070100" y="4598035"/>
            <a:ext cx="6966585" cy="1975485"/>
          </a:xfrm>
          <a:prstGeom prst="rect">
            <a:avLst/>
          </a:prstGeom>
        </p:spPr>
      </p:pic>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Theoretical Analysis</a:t>
            </a:r>
            <a:endParaRPr lang="en-US" altLang="zh-CN" sz="3200" b="1" kern="1200" dirty="0">
              <a:solidFill>
                <a:schemeClr val="accent1"/>
              </a:solidFill>
              <a:latin typeface="+mj-lt"/>
              <a:ea typeface="+mj-ea"/>
              <a:cs typeface="+mj-cs"/>
              <a:sym typeface="+mn-ea"/>
            </a:endParaRPr>
          </a:p>
        </p:txBody>
      </p:sp>
      <p:sp>
        <p:nvSpPr>
          <p:cNvPr id="4" name="内容占位符 3"/>
          <p:cNvSpPr/>
          <p:nvPr>
            <p:ph sz="quarter" idx="10"/>
          </p:nvPr>
        </p:nvSpPr>
        <p:spPr/>
        <p:txBody>
          <a:bodyPr/>
          <a:p>
            <a:pPr lvl="0" algn="l">
              <a:lnSpc>
                <a:spcPct val="150000"/>
              </a:lnSpc>
              <a:buSzTx/>
              <a:buFont typeface="Wingdings" panose="05000000000000000000" pitchFamily="2" charset="2"/>
              <a:buChar char="Ø"/>
            </a:pPr>
            <a:r>
              <a:rPr lang="en-US" altLang="zh-CN" sz="2000" dirty="0">
                <a:sym typeface="+mn-ea"/>
              </a:rPr>
              <a:t>Bubble Analysis</a:t>
            </a:r>
            <a:endParaRPr lang="en-US" altLang="zh-CN" dirty="0"/>
          </a:p>
        </p:txBody>
      </p:sp>
      <p:pic>
        <p:nvPicPr>
          <p:cNvPr id="20" name="图片 19"/>
          <p:cNvPicPr>
            <a:picLocks noChangeAspect="1"/>
          </p:cNvPicPr>
          <p:nvPr/>
        </p:nvPicPr>
        <p:blipFill>
          <a:blip r:embed="rId1"/>
          <a:stretch>
            <a:fillRect/>
          </a:stretch>
        </p:blipFill>
        <p:spPr>
          <a:xfrm>
            <a:off x="494030" y="2172970"/>
            <a:ext cx="5342255" cy="1601470"/>
          </a:xfrm>
          <a:prstGeom prst="rect">
            <a:avLst/>
          </a:prstGeom>
        </p:spPr>
      </p:pic>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Theoretical Analysis</a:t>
            </a:r>
            <a:endParaRPr lang="en-US" altLang="zh-CN" sz="3200" b="1" kern="1200" dirty="0">
              <a:solidFill>
                <a:schemeClr val="accent1"/>
              </a:solidFill>
              <a:latin typeface="+mj-lt"/>
              <a:ea typeface="+mj-ea"/>
              <a:cs typeface="+mj-cs"/>
              <a:sym typeface="+mn-ea"/>
            </a:endParaRPr>
          </a:p>
        </p:txBody>
      </p:sp>
      <p:sp>
        <p:nvSpPr>
          <p:cNvPr id="4" name="内容占位符 3"/>
          <p:cNvSpPr/>
          <p:nvPr>
            <p:ph sz="quarter" idx="10"/>
          </p:nvPr>
        </p:nvSpPr>
        <p:spPr/>
        <p:txBody>
          <a:bodyPr/>
          <a:p>
            <a:pPr lvl="0" algn="l">
              <a:lnSpc>
                <a:spcPct val="150000"/>
              </a:lnSpc>
              <a:buSzTx/>
              <a:buFont typeface="Wingdings" panose="05000000000000000000" pitchFamily="2" charset="2"/>
              <a:buChar char="Ø"/>
            </a:pPr>
            <a:r>
              <a:rPr lang="en-US" altLang="zh-CN" sz="2000" dirty="0">
                <a:sym typeface="+mn-ea"/>
              </a:rPr>
              <a:t>Bubble Analysis</a:t>
            </a:r>
            <a:endParaRPr lang="en-US" altLang="zh-CN" dirty="0"/>
          </a:p>
        </p:txBody>
      </p:sp>
      <p:sp>
        <p:nvSpPr>
          <p:cNvPr id="7" name="文本框 6"/>
          <p:cNvSpPr txBox="1"/>
          <p:nvPr/>
        </p:nvSpPr>
        <p:spPr>
          <a:xfrm>
            <a:off x="897255" y="4121785"/>
            <a:ext cx="3048000" cy="1741170"/>
          </a:xfrm>
          <a:prstGeom prst="rect">
            <a:avLst/>
          </a:prstGeom>
          <a:noFill/>
        </p:spPr>
        <p:txBody>
          <a:bodyPr wrap="square" rtlCol="0">
            <a:noAutofit/>
          </a:bodyPr>
          <a:p>
            <a:r>
              <a:rPr lang="en-US" altLang="zh-CN"/>
              <a:t>Zone A: </a:t>
            </a:r>
            <a:endParaRPr lang="en-US" altLang="zh-CN"/>
          </a:p>
          <a:p>
            <a:r>
              <a:rPr lang="en-US" altLang="zh-CN"/>
              <a:t>Zone B:</a:t>
            </a:r>
            <a:endParaRPr lang="en-US" altLang="zh-CN"/>
          </a:p>
          <a:p>
            <a:r>
              <a:rPr lang="en-US" altLang="zh-CN"/>
              <a:t>Zone C:</a:t>
            </a:r>
            <a:endParaRPr lang="en-US" altLang="zh-CN"/>
          </a:p>
          <a:p>
            <a:endParaRPr lang="en-US" altLang="zh-CN"/>
          </a:p>
          <a:p>
            <a:r>
              <a:rPr lang="en-US" altLang="zh-CN"/>
              <a:t>Bubble ratio:</a:t>
            </a:r>
            <a:endParaRPr lang="en-US" altLang="zh-CN"/>
          </a:p>
        </p:txBody>
      </p:sp>
      <p:pic>
        <p:nvPicPr>
          <p:cNvPr id="8" name="图片 7"/>
          <p:cNvPicPr>
            <a:picLocks noChangeAspect="1"/>
          </p:cNvPicPr>
          <p:nvPr/>
        </p:nvPicPr>
        <p:blipFill>
          <a:blip r:embed="rId1"/>
          <a:srcRect r="2394" b="-20680"/>
          <a:stretch>
            <a:fillRect/>
          </a:stretch>
        </p:blipFill>
        <p:spPr>
          <a:xfrm>
            <a:off x="1894205" y="4178935"/>
            <a:ext cx="906145" cy="270510"/>
          </a:xfrm>
          <a:prstGeom prst="rect">
            <a:avLst/>
          </a:prstGeom>
        </p:spPr>
      </p:pic>
      <p:pic>
        <p:nvPicPr>
          <p:cNvPr id="11" name="图片 10"/>
          <p:cNvPicPr>
            <a:picLocks noChangeAspect="1"/>
          </p:cNvPicPr>
          <p:nvPr/>
        </p:nvPicPr>
        <p:blipFill>
          <a:blip r:embed="rId2"/>
          <a:srcRect b="15476"/>
          <a:stretch>
            <a:fillRect/>
          </a:stretch>
        </p:blipFill>
        <p:spPr>
          <a:xfrm>
            <a:off x="1894205" y="4449445"/>
            <a:ext cx="1524000" cy="225425"/>
          </a:xfrm>
          <a:prstGeom prst="rect">
            <a:avLst/>
          </a:prstGeom>
        </p:spPr>
      </p:pic>
      <p:pic>
        <p:nvPicPr>
          <p:cNvPr id="13" name="图片 12"/>
          <p:cNvPicPr>
            <a:picLocks noChangeAspect="1"/>
          </p:cNvPicPr>
          <p:nvPr/>
        </p:nvPicPr>
        <p:blipFill>
          <a:blip r:embed="rId3"/>
          <a:srcRect t="22716"/>
          <a:stretch>
            <a:fillRect/>
          </a:stretch>
        </p:blipFill>
        <p:spPr>
          <a:xfrm>
            <a:off x="1894205" y="4791075"/>
            <a:ext cx="1466850" cy="198755"/>
          </a:xfrm>
          <a:prstGeom prst="rect">
            <a:avLst/>
          </a:prstGeom>
        </p:spPr>
      </p:pic>
      <p:pic>
        <p:nvPicPr>
          <p:cNvPr id="14" name="图片 13"/>
          <p:cNvPicPr>
            <a:picLocks noChangeAspect="1"/>
          </p:cNvPicPr>
          <p:nvPr/>
        </p:nvPicPr>
        <p:blipFill>
          <a:blip r:embed="rId4"/>
          <a:stretch>
            <a:fillRect/>
          </a:stretch>
        </p:blipFill>
        <p:spPr>
          <a:xfrm>
            <a:off x="5829300" y="1685925"/>
            <a:ext cx="3037205" cy="2451100"/>
          </a:xfrm>
          <a:prstGeom prst="rect">
            <a:avLst/>
          </a:prstGeom>
        </p:spPr>
      </p:pic>
      <p:pic>
        <p:nvPicPr>
          <p:cNvPr id="16" name="图片 15"/>
          <p:cNvPicPr>
            <a:picLocks noChangeAspect="1"/>
          </p:cNvPicPr>
          <p:nvPr/>
        </p:nvPicPr>
        <p:blipFill>
          <a:blip r:embed="rId5"/>
          <a:stretch>
            <a:fillRect/>
          </a:stretch>
        </p:blipFill>
        <p:spPr>
          <a:xfrm>
            <a:off x="2273935" y="5153025"/>
            <a:ext cx="2924175" cy="590550"/>
          </a:xfrm>
          <a:prstGeom prst="rect">
            <a:avLst/>
          </a:prstGeom>
        </p:spPr>
      </p:pic>
      <p:pic>
        <p:nvPicPr>
          <p:cNvPr id="20" name="图片 19"/>
          <p:cNvPicPr>
            <a:picLocks noChangeAspect="1"/>
          </p:cNvPicPr>
          <p:nvPr/>
        </p:nvPicPr>
        <p:blipFill>
          <a:blip r:embed="rId6"/>
          <a:stretch>
            <a:fillRect/>
          </a:stretch>
        </p:blipFill>
        <p:spPr>
          <a:xfrm>
            <a:off x="494030" y="2172970"/>
            <a:ext cx="5342255" cy="1601470"/>
          </a:xfrm>
          <a:prstGeom prst="rect">
            <a:avLst/>
          </a:prstGeom>
        </p:spPr>
      </p:pic>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dirty="0"/>
          </a:p>
        </p:txBody>
      </p:sp>
      <p:cxnSp>
        <p:nvCxnSpPr>
          <p:cNvPr id="18" name="直接连接符 17"/>
          <p:cNvCxnSpPr>
            <a:stCxn id="17" idx="6"/>
          </p:cNvCxnSpPr>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9"/>
            </p:custDataLst>
          </p:nvPr>
        </p:nvSpPr>
        <p:spPr>
          <a:xfrm>
            <a:off x="2275840" y="2400476"/>
            <a:ext cx="5790565" cy="460375"/>
          </a:xfrm>
          <a:prstGeom prst="rect">
            <a:avLst/>
          </a:prstGeom>
          <a:noFill/>
        </p:spPr>
        <p:txBody>
          <a:bodyPr wrap="square" rtlCol="0">
            <a:spAutoFit/>
          </a:bodyPr>
          <a:lstStyle/>
          <a:p>
            <a:pPr algn="l"/>
            <a:r>
              <a:rPr lang="en-US" altLang="zh-CN" sz="2400" dirty="0"/>
              <a:t>Design</a:t>
            </a:r>
            <a:endParaRPr lang="en-US" altLang="zh-CN" sz="2400" dirty="0"/>
          </a:p>
        </p:txBody>
      </p:sp>
      <p:sp>
        <p:nvSpPr>
          <p:cNvPr id="21" name="文本框 20"/>
          <p:cNvSpPr txBox="1"/>
          <p:nvPr>
            <p:custDataLst>
              <p:tags r:id="rId10"/>
            </p:custDataLst>
          </p:nvPr>
        </p:nvSpPr>
        <p:spPr>
          <a:xfrm>
            <a:off x="1409266" y="2461725"/>
            <a:ext cx="383139" cy="443230"/>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dirty="0"/>
          </a:p>
        </p:txBody>
      </p:sp>
      <p:cxnSp>
        <p:nvCxnSpPr>
          <p:cNvPr id="23" name="直接连接符 22"/>
          <p:cNvCxnSpPr>
            <a:stCxn id="22" idx="6"/>
          </p:cNvCxnSpPr>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2"/>
            </p:custDataLst>
          </p:nvPr>
        </p:nvSpPr>
        <p:spPr>
          <a:xfrm>
            <a:off x="2252546" y="3035781"/>
            <a:ext cx="5790565" cy="460375"/>
          </a:xfrm>
          <a:prstGeom prst="rect">
            <a:avLst/>
          </a:prstGeom>
          <a:noFill/>
        </p:spPr>
        <p:txBody>
          <a:bodyPr wrap="square" rtlCol="0">
            <a:spAutoFit/>
          </a:bodyPr>
          <a:lstStyle/>
          <a:p>
            <a:pPr algn="l"/>
            <a:r>
              <a:rPr lang="en-US" altLang="zh-CN" sz="2400" dirty="0"/>
              <a:t>Implementation</a:t>
            </a:r>
            <a:endParaRPr lang="en-US" altLang="zh-CN" sz="2400" dirty="0"/>
          </a:p>
        </p:txBody>
      </p:sp>
      <p:sp>
        <p:nvSpPr>
          <p:cNvPr id="26" name="文本框 25"/>
          <p:cNvSpPr txBox="1"/>
          <p:nvPr>
            <p:custDataLst>
              <p:tags r:id="rId13"/>
            </p:custDataLst>
          </p:nvPr>
        </p:nvSpPr>
        <p:spPr>
          <a:xfrm>
            <a:off x="1409265" y="3044353"/>
            <a:ext cx="383139" cy="443230"/>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dirty="0"/>
          </a:p>
        </p:txBody>
      </p:sp>
      <p:cxnSp>
        <p:nvCxnSpPr>
          <p:cNvPr id="29" name="直接连接符 28"/>
          <p:cNvCxnSpPr>
            <a:stCxn id="27" idx="6"/>
          </p:cNvCxnSpPr>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5"/>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
        <p:nvSpPr>
          <p:cNvPr id="31" name="文本框 30"/>
          <p:cNvSpPr txBox="1"/>
          <p:nvPr>
            <p:custDataLst>
              <p:tags r:id="rId16"/>
            </p:custDataLst>
          </p:nvPr>
        </p:nvSpPr>
        <p:spPr>
          <a:xfrm>
            <a:off x="1415860" y="3696607"/>
            <a:ext cx="383139" cy="443230"/>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5829300" y="1685925"/>
            <a:ext cx="3037205" cy="2451100"/>
          </a:xfrm>
          <a:prstGeom prst="rect">
            <a:avLst/>
          </a:prstGeom>
        </p:spPr>
      </p:pic>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Theoretical Analysis</a:t>
            </a:r>
            <a:endParaRPr lang="en-US" altLang="zh-CN" sz="3200" b="1" kern="1200" dirty="0">
              <a:solidFill>
                <a:schemeClr val="accent1"/>
              </a:solidFill>
              <a:latin typeface="+mj-lt"/>
              <a:ea typeface="+mj-ea"/>
              <a:cs typeface="+mj-cs"/>
              <a:sym typeface="+mn-ea"/>
            </a:endParaRPr>
          </a:p>
        </p:txBody>
      </p:sp>
      <p:sp>
        <p:nvSpPr>
          <p:cNvPr id="10" name="内容占位符 9"/>
          <p:cNvSpPr/>
          <p:nvPr>
            <p:ph sz="quarter" idx="10"/>
          </p:nvPr>
        </p:nvSpPr>
        <p:spPr/>
        <p:txBody>
          <a:bodyPr/>
          <a:p>
            <a:pPr algn="l">
              <a:buSzTx/>
            </a:pPr>
            <a:r>
              <a:rPr lang="en-US" altLang="zh-CN" sz="2000" dirty="0"/>
              <a:t>Bubble ratio calculation</a:t>
            </a:r>
            <a:endParaRPr lang="en-US" altLang="zh-CN" sz="2500" dirty="0"/>
          </a:p>
        </p:txBody>
      </p:sp>
      <p:pic>
        <p:nvPicPr>
          <p:cNvPr id="18" name="内容占位符 1"/>
          <p:cNvPicPr>
            <a:picLocks noChangeAspect="1"/>
          </p:cNvPicPr>
          <p:nvPr/>
        </p:nvPicPr>
        <p:blipFill>
          <a:blip r:embed="rId2"/>
          <a:stretch>
            <a:fillRect/>
          </a:stretch>
        </p:blipFill>
        <p:spPr>
          <a:xfrm>
            <a:off x="494030" y="2231390"/>
            <a:ext cx="4815840" cy="1886585"/>
          </a:xfrm>
          <a:prstGeom prst="rect">
            <a:avLst/>
          </a:prstGeom>
        </p:spPr>
      </p:pic>
      <p:sp>
        <p:nvSpPr>
          <p:cNvPr id="11" name="文本框 10"/>
          <p:cNvSpPr txBox="1"/>
          <p:nvPr/>
        </p:nvSpPr>
        <p:spPr>
          <a:xfrm>
            <a:off x="439420" y="4722495"/>
            <a:ext cx="3963670" cy="905510"/>
          </a:xfrm>
          <a:prstGeom prst="rect">
            <a:avLst/>
          </a:prstGeom>
          <a:noFill/>
        </p:spPr>
        <p:txBody>
          <a:bodyPr wrap="square" rtlCol="0">
            <a:noAutofit/>
          </a:bodyPr>
          <a:p>
            <a:pPr marL="228600" indent="-228600" algn="l">
              <a:lnSpc>
                <a:spcPct val="120000"/>
              </a:lnSpc>
              <a:spcBef>
                <a:spcPts val="1000"/>
              </a:spcBef>
              <a:buClr>
                <a:schemeClr val="accent1"/>
              </a:buClr>
              <a:buSzTx/>
              <a:buFont typeface="Calibri" panose="020F0502020204030204" pitchFamily="34" charset="0"/>
              <a:buChar char="▪"/>
            </a:pPr>
            <a:r>
              <a:rPr lang="en-US" altLang="zh-CN" sz="2000" dirty="0">
                <a:sym typeface="+mn-ea"/>
              </a:rPr>
              <a:t>Bubble ratio</a:t>
            </a:r>
            <a:r>
              <a:rPr lang="en-US" altLang="zh-CN" sz="2000" dirty="0"/>
              <a:t> Comparison</a:t>
            </a:r>
            <a:endParaRPr lang="en-US" altLang="zh-CN" sz="2000" dirty="0"/>
          </a:p>
          <a:p>
            <a:pPr lvl="0" algn="l">
              <a:lnSpc>
                <a:spcPct val="100000"/>
              </a:lnSpc>
              <a:spcBef>
                <a:spcPts val="1000"/>
              </a:spcBef>
              <a:buClrTx/>
              <a:buSzTx/>
              <a:buFontTx/>
              <a:buNone/>
            </a:pPr>
            <a:r>
              <a:rPr lang="en-US" altLang="zh-CN" sz="1800"/>
              <a:t>    </a:t>
            </a:r>
            <a:r>
              <a:rPr lang="en-US" altLang="zh-CN" sz="1460" dirty="0"/>
              <a:t>The bubble ratio of hanayo is lower</a:t>
            </a:r>
            <a:endParaRPr lang="en-US" altLang="zh-CN" sz="1800"/>
          </a:p>
        </p:txBody>
      </p:sp>
      <p:pic>
        <p:nvPicPr>
          <p:cNvPr id="12" name="图片 11"/>
          <p:cNvPicPr>
            <a:picLocks noChangeAspect="1"/>
          </p:cNvPicPr>
          <p:nvPr/>
        </p:nvPicPr>
        <p:blipFill>
          <a:blip r:embed="rId3"/>
          <a:stretch>
            <a:fillRect/>
          </a:stretch>
        </p:blipFill>
        <p:spPr>
          <a:xfrm>
            <a:off x="4180840" y="4154170"/>
            <a:ext cx="4129405" cy="2409190"/>
          </a:xfrm>
          <a:prstGeom prst="rect">
            <a:avLst/>
          </a:prstGeom>
        </p:spPr>
      </p:pic>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3</a:t>
            </a:r>
            <a:endParaRPr lang="en-US" altLang="zh-CN" sz="3200" b="1">
              <a:sym typeface="+mn-ea"/>
            </a:endParaRPr>
          </a:p>
        </p:txBody>
      </p:sp>
      <p:cxnSp>
        <p:nvCxnSpPr>
          <p:cNvPr id="18" name="直接连接符 17"/>
          <p:cNvCxnSpPr>
            <a:stCxn id="17" idx="6"/>
          </p:cNvCxnSpPr>
          <p:nvPr>
            <p:custDataLst>
              <p:tags r:id="rId9"/>
            </p:custDataLst>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2275840" y="2400476"/>
            <a:ext cx="5790565" cy="460375"/>
          </a:xfrm>
          <a:prstGeom prst="rect">
            <a:avLst/>
          </a:prstGeom>
          <a:noFill/>
        </p:spPr>
        <p:txBody>
          <a:bodyPr wrap="square" rtlCol="0">
            <a:spAutoFit/>
          </a:bodyPr>
          <a:lstStyle/>
          <a:p>
            <a:pPr algn="l"/>
            <a:r>
              <a:rPr lang="en-US" altLang="zh-CN" sz="2400" dirty="0">
                <a:sym typeface="+mn-ea"/>
              </a:rPr>
              <a:t>Design</a:t>
            </a:r>
            <a:endParaRPr lang="en-US" altLang="zh-CN" sz="2400" dirty="0"/>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4</a:t>
            </a:r>
            <a:endParaRPr lang="en-US" altLang="zh-CN" sz="3200" b="1">
              <a:sym typeface="+mn-ea"/>
            </a:endParaRPr>
          </a:p>
        </p:txBody>
      </p:sp>
      <p:cxnSp>
        <p:nvCxnSpPr>
          <p:cNvPr id="23" name="直接连接符 22"/>
          <p:cNvCxnSpPr>
            <a:stCxn id="22" idx="6"/>
          </p:cNvCxnSpPr>
          <p:nvPr>
            <p:custDataLst>
              <p:tags r:id="rId12"/>
            </p:custDataLst>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2252546" y="3035781"/>
            <a:ext cx="5790565" cy="460375"/>
          </a:xfrm>
          <a:prstGeom prst="rect">
            <a:avLst/>
          </a:prstGeom>
          <a:noFill/>
        </p:spPr>
        <p:txBody>
          <a:bodyPr wrap="square" rtlCol="0">
            <a:spAutoFit/>
          </a:bodyPr>
          <a:lstStyle/>
          <a:p>
            <a:pPr algn="l"/>
            <a:r>
              <a:rPr lang="en-US" altLang="zh-CN" sz="2400" dirty="0">
                <a:sym typeface="+mn-ea"/>
              </a:rPr>
              <a:t>Implementation</a:t>
            </a:r>
            <a:endParaRPr lang="zh-CN" altLang="en-US" sz="2400" dirty="0"/>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5</a:t>
            </a:r>
            <a:endParaRPr lang="en-US" altLang="zh-CN" sz="3200" b="1">
              <a:sym typeface="+mn-ea"/>
            </a:endParaRPr>
          </a:p>
        </p:txBody>
      </p:sp>
      <p:cxnSp>
        <p:nvCxnSpPr>
          <p:cNvPr id="29" name="直接连接符 28"/>
          <p:cNvCxnSpPr>
            <a:stCxn id="27" idx="6"/>
          </p:cNvCxnSpPr>
          <p:nvPr>
            <p:custDataLst>
              <p:tags r:id="rId15"/>
            </p:custDataLst>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6"/>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58122" y="1498418"/>
            <a:ext cx="9498472" cy="4921250"/>
          </a:xfrm>
        </p:spPr>
        <p:txBody>
          <a:bodyPr>
            <a:noAutofit/>
          </a:bodyPr>
          <a:lstStyle/>
          <a:p>
            <a:pPr lvl="2">
              <a:lnSpc>
                <a:spcPct val="150000"/>
              </a:lnSpc>
              <a:buFont typeface="Wingdings" panose="05000000000000000000" pitchFamily="2" charset="2"/>
              <a:buChar char="Ø"/>
            </a:pPr>
            <a:r>
              <a:rPr lang="en-US" altLang="zh-CN" sz="1670" dirty="0"/>
              <a:t>Instruction Set</a:t>
            </a:r>
            <a:endParaRPr lang="en-US" altLang="zh-CN" sz="1670" dirty="0"/>
          </a:p>
          <a:p>
            <a:pPr marL="1371600" lvl="3" indent="0">
              <a:lnSpc>
                <a:spcPct val="150000"/>
              </a:lnSpc>
              <a:buFont typeface="Wingdings" panose="05000000000000000000" pitchFamily="2" charset="2"/>
              <a:buNone/>
            </a:pPr>
            <a:r>
              <a:rPr lang="en-US" altLang="zh-CN" sz="1460" dirty="0"/>
              <a:t>-Inspired by DeepSpeed</a:t>
            </a:r>
            <a:endParaRPr lang="en-US" altLang="zh-CN" sz="1460" dirty="0"/>
          </a:p>
          <a:p>
            <a:pPr marL="1371600" lvl="3" indent="0">
              <a:lnSpc>
                <a:spcPct val="150000"/>
              </a:lnSpc>
              <a:buFont typeface="Wingdings" panose="05000000000000000000" pitchFamily="2" charset="2"/>
              <a:buNone/>
            </a:pPr>
            <a:r>
              <a:rPr lang="en-US" altLang="zh-CN" sz="1460" dirty="0"/>
              <a:t>-More granular operations</a:t>
            </a:r>
            <a:endParaRPr lang="en-US" altLang="zh-CN" sz="1460" dirty="0"/>
          </a:p>
          <a:p>
            <a:pPr marL="1371600" lvl="3" indent="0">
              <a:lnSpc>
                <a:spcPct val="150000"/>
              </a:lnSpc>
              <a:buFont typeface="Wingdings" panose="05000000000000000000" pitchFamily="2" charset="2"/>
              <a:buNone/>
            </a:pPr>
            <a:r>
              <a:rPr lang="en-US" altLang="zh-CN" sz="1460" dirty="0"/>
              <a:t>-Action list</a:t>
            </a:r>
            <a:endParaRPr lang="en-US" altLang="zh-CN" sz="1460" dirty="0"/>
          </a:p>
          <a:p>
            <a:pPr lvl="2">
              <a:lnSpc>
                <a:spcPct val="150000"/>
              </a:lnSpc>
              <a:buFont typeface="Wingdings" panose="05000000000000000000" pitchFamily="2" charset="2"/>
              <a:buChar char="Ø"/>
            </a:pPr>
            <a:r>
              <a:rPr lang="en-US" altLang="zh-CN" sz="1670" dirty="0"/>
              <a:t>Overlap by Prefetching</a:t>
            </a:r>
            <a:endParaRPr lang="en-US" altLang="zh-CN" sz="1670" dirty="0"/>
          </a:p>
          <a:p>
            <a:pPr marL="1371600" lvl="3" indent="0">
              <a:lnSpc>
                <a:spcPct val="150000"/>
              </a:lnSpc>
              <a:buFont typeface="Wingdings" panose="05000000000000000000" pitchFamily="2" charset="2"/>
              <a:buNone/>
            </a:pPr>
            <a:r>
              <a:rPr lang="en-US" altLang="zh-CN" sz="1460" dirty="0"/>
              <a:t>-</a:t>
            </a:r>
            <a:r>
              <a:rPr lang="en-US" altLang="zh-CN" sz="1460" dirty="0">
                <a:sym typeface="+mn-ea"/>
              </a:rPr>
              <a:t>Prefetch the operations of action list</a:t>
            </a:r>
            <a:endParaRPr lang="en-US" altLang="zh-CN" sz="1460" dirty="0"/>
          </a:p>
          <a:p>
            <a:pPr marL="1371600" lvl="3" indent="0">
              <a:lnSpc>
                <a:spcPct val="150000"/>
              </a:lnSpc>
              <a:buFont typeface="Wingdings" panose="05000000000000000000" pitchFamily="2" charset="2"/>
              <a:buNone/>
            </a:pPr>
            <a:r>
              <a:rPr lang="en-US" altLang="zh-CN" sz="1460" dirty="0"/>
              <a:t>-Overlap between computation and communication</a:t>
            </a:r>
            <a:endParaRPr lang="en-US" altLang="zh-CN" sz="1460" dirty="0"/>
          </a:p>
          <a:p>
            <a:pPr lvl="2" algn="l">
              <a:lnSpc>
                <a:spcPct val="150000"/>
              </a:lnSpc>
              <a:buSzTx/>
              <a:buFont typeface="Wingdings" panose="05000000000000000000" pitchFamily="2" charset="2"/>
            </a:pPr>
            <a:r>
              <a:rPr lang="en-US" altLang="zh-CN" sz="1670" dirty="0"/>
              <a:t>Code Implement</a:t>
            </a:r>
            <a:endParaRPr lang="en-US" altLang="zh-CN" sz="1670" dirty="0"/>
          </a:p>
          <a:p>
            <a:pPr marL="1371600" lvl="3" indent="0" algn="l">
              <a:lnSpc>
                <a:spcPct val="150000"/>
              </a:lnSpc>
              <a:buSzTx/>
              <a:buFont typeface="Wingdings" panose="05000000000000000000" pitchFamily="2" charset="2"/>
              <a:buNone/>
            </a:pPr>
            <a:r>
              <a:rPr lang="en-US" altLang="zh-CN" sz="1460" dirty="0"/>
              <a:t>-Pytorch Distributed Library</a:t>
            </a:r>
            <a:endParaRPr lang="en-US" altLang="zh-CN" sz="1460" dirty="0"/>
          </a:p>
          <a:p>
            <a:pPr marL="914400" lvl="5" indent="457200" algn="l">
              <a:lnSpc>
                <a:spcPct val="150000"/>
              </a:lnSpc>
              <a:buSzTx/>
              <a:buFont typeface="Wingdings" panose="05000000000000000000" pitchFamily="2" charset="2"/>
              <a:buNone/>
            </a:pPr>
            <a:r>
              <a:rPr lang="en-US" altLang="zh-CN" sz="1460" dirty="0">
                <a:sym typeface="+mn-ea"/>
              </a:rPr>
              <a:t>-NCCL Backend</a:t>
            </a:r>
            <a:endParaRPr lang="en-US" altLang="zh-CN" sz="1460" dirty="0"/>
          </a:p>
          <a:p>
            <a:pPr marL="1371600" lvl="3" indent="0" algn="l">
              <a:lnSpc>
                <a:spcPct val="150000"/>
              </a:lnSpc>
              <a:buSzTx/>
              <a:buFont typeface="Wingdings" panose="05000000000000000000" pitchFamily="2" charset="2"/>
              <a:buNone/>
            </a:pPr>
            <a:endParaRPr lang="en-US" altLang="zh-CN" sz="146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Implementation</a:t>
            </a:r>
            <a:endParaRPr lang="en-US" altLang="zh-CN" sz="3200" b="1" kern="1200" dirty="0">
              <a:solidFill>
                <a:schemeClr val="accent1"/>
              </a:solidFill>
              <a:latin typeface="+mj-lt"/>
              <a:ea typeface="+mj-ea"/>
              <a:cs typeface="+mj-cs"/>
              <a:sym typeface="+mn-ea"/>
            </a:endParaRPr>
          </a:p>
        </p:txBody>
      </p:sp>
      <p:pic>
        <p:nvPicPr>
          <p:cNvPr id="2" name="图片 1" descr="07be94f7afbd4d82a184b24fb9407b56"/>
          <p:cNvPicPr>
            <a:picLocks noChangeAspect="1"/>
          </p:cNvPicPr>
          <p:nvPr/>
        </p:nvPicPr>
        <p:blipFill>
          <a:blip r:embed="rId1"/>
          <a:stretch>
            <a:fillRect/>
          </a:stretch>
        </p:blipFill>
        <p:spPr>
          <a:xfrm>
            <a:off x="5845175" y="2636520"/>
            <a:ext cx="1817370" cy="908685"/>
          </a:xfrm>
          <a:prstGeom prst="rect">
            <a:avLst/>
          </a:prstGeom>
        </p:spPr>
      </p:pic>
      <p:pic>
        <p:nvPicPr>
          <p:cNvPr id="6" name="图片 5" descr="NCCL-dl-stack"/>
          <p:cNvPicPr>
            <a:picLocks noChangeAspect="1"/>
          </p:cNvPicPr>
          <p:nvPr/>
        </p:nvPicPr>
        <p:blipFill>
          <a:blip r:embed="rId2"/>
          <a:stretch>
            <a:fillRect/>
          </a:stretch>
        </p:blipFill>
        <p:spPr>
          <a:xfrm>
            <a:off x="5296535" y="3524885"/>
            <a:ext cx="3577590" cy="2538730"/>
          </a:xfrm>
          <a:prstGeom prst="rect">
            <a:avLst/>
          </a:prstGeom>
        </p:spPr>
      </p:pic>
      <p:pic>
        <p:nvPicPr>
          <p:cNvPr id="7" name="图片 6" descr="deepspeed"/>
          <p:cNvPicPr>
            <a:picLocks noChangeAspect="1"/>
          </p:cNvPicPr>
          <p:nvPr/>
        </p:nvPicPr>
        <p:blipFill>
          <a:blip r:embed="rId3"/>
          <a:stretch>
            <a:fillRect/>
          </a:stretch>
        </p:blipFill>
        <p:spPr>
          <a:xfrm>
            <a:off x="5660390" y="1879600"/>
            <a:ext cx="2556510" cy="953135"/>
          </a:xfrm>
          <a:prstGeom prst="rect">
            <a:avLst/>
          </a:prstGeom>
        </p:spPr>
      </p:pic>
    </p:spTree>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3</a:t>
            </a:r>
            <a:endParaRPr lang="en-US" altLang="zh-CN" sz="3200" b="1">
              <a:sym typeface="+mn-ea"/>
            </a:endParaRPr>
          </a:p>
        </p:txBody>
      </p:sp>
      <p:cxnSp>
        <p:nvCxnSpPr>
          <p:cNvPr id="18" name="直接连接符 17"/>
          <p:cNvCxnSpPr>
            <a:stCxn id="17" idx="6"/>
          </p:cNvCxnSpPr>
          <p:nvPr>
            <p:custDataLst>
              <p:tags r:id="rId9"/>
            </p:custDataLst>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2275840" y="2400476"/>
            <a:ext cx="5790565" cy="460375"/>
          </a:xfrm>
          <a:prstGeom prst="rect">
            <a:avLst/>
          </a:prstGeom>
          <a:noFill/>
        </p:spPr>
        <p:txBody>
          <a:bodyPr wrap="square" rtlCol="0">
            <a:spAutoFit/>
          </a:bodyPr>
          <a:lstStyle/>
          <a:p>
            <a:pPr algn="l"/>
            <a:r>
              <a:rPr lang="en-US" altLang="zh-CN" sz="2400" dirty="0">
                <a:sym typeface="+mn-ea"/>
              </a:rPr>
              <a:t>Design</a:t>
            </a:r>
            <a:endParaRPr lang="en-US" altLang="zh-CN" sz="2400" dirty="0"/>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4</a:t>
            </a:r>
            <a:endParaRPr lang="en-US" altLang="zh-CN" sz="3200" b="1">
              <a:sym typeface="+mn-ea"/>
            </a:endParaRPr>
          </a:p>
        </p:txBody>
      </p:sp>
      <p:cxnSp>
        <p:nvCxnSpPr>
          <p:cNvPr id="23" name="直接连接符 22"/>
          <p:cNvCxnSpPr>
            <a:stCxn id="22" idx="6"/>
          </p:cNvCxnSpPr>
          <p:nvPr>
            <p:custDataLst>
              <p:tags r:id="rId12"/>
            </p:custDataLst>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2252546" y="3035781"/>
            <a:ext cx="5790565" cy="460375"/>
          </a:xfrm>
          <a:prstGeom prst="rect">
            <a:avLst/>
          </a:prstGeom>
          <a:noFill/>
        </p:spPr>
        <p:txBody>
          <a:bodyPr wrap="square" rtlCol="0">
            <a:spAutoFit/>
          </a:bodyPr>
          <a:lstStyle/>
          <a:p>
            <a:pPr algn="l"/>
            <a:r>
              <a:rPr lang="en-US" altLang="zh-CN" sz="2400" dirty="0">
                <a:sym typeface="+mn-ea"/>
              </a:rPr>
              <a:t>Implementation</a:t>
            </a:r>
            <a:endParaRPr lang="zh-CN" altLang="en-US" sz="2400" dirty="0"/>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5</a:t>
            </a:r>
            <a:endParaRPr lang="en-US" altLang="zh-CN" sz="3200" b="1">
              <a:sym typeface="+mn-ea"/>
            </a:endParaRPr>
          </a:p>
        </p:txBody>
      </p:sp>
      <p:cxnSp>
        <p:nvCxnSpPr>
          <p:cNvPr id="29" name="直接连接符 28"/>
          <p:cNvCxnSpPr>
            <a:stCxn id="27" idx="6"/>
          </p:cNvCxnSpPr>
          <p:nvPr>
            <p:custDataLst>
              <p:tags r:id="rId15"/>
            </p:custDataLst>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6"/>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596390"/>
            <a:ext cx="9498330" cy="4942205"/>
          </a:xfrm>
        </p:spPr>
        <p:txBody>
          <a:bodyPr>
            <a:noAutofit/>
          </a:bodyPr>
          <a:lstStyle/>
          <a:p>
            <a:pPr>
              <a:lnSpc>
                <a:spcPct val="150000"/>
              </a:lnSpc>
              <a:buFont typeface="Wingdings" panose="05000000000000000000" pitchFamily="2" charset="2"/>
              <a:buChar char="Ø"/>
            </a:pPr>
            <a:r>
              <a:rPr lang="en-US" altLang="zh-CN" sz="1800" dirty="0"/>
              <a:t>The LONESTAR6 cluster from the TACC. </a:t>
            </a:r>
            <a:endParaRPr lang="en-US" altLang="zh-CN" sz="1800" dirty="0"/>
          </a:p>
          <a:p>
            <a:pPr marL="457200" lvl="1" indent="0">
              <a:lnSpc>
                <a:spcPct val="150000"/>
              </a:lnSpc>
              <a:buFont typeface="Wingdings" panose="05000000000000000000" pitchFamily="2" charset="2"/>
              <a:buNone/>
            </a:pPr>
            <a:r>
              <a:rPr lang="en-US" altLang="zh-CN" sz="1620" dirty="0"/>
              <a:t>- 560 compute nodes, 16 GPU nodes, each 3 A100s with 40GB memory</a:t>
            </a:r>
            <a:endParaRPr lang="en-US" altLang="zh-CN" sz="1800" dirty="0"/>
          </a:p>
          <a:p>
            <a:pPr>
              <a:lnSpc>
                <a:spcPct val="150000"/>
              </a:lnSpc>
              <a:buFont typeface="Wingdings" panose="05000000000000000000" pitchFamily="2" charset="2"/>
              <a:buChar char="Ø"/>
            </a:pPr>
            <a:r>
              <a:rPr lang="en-US" altLang="zh-CN" sz="1800" dirty="0">
                <a:sym typeface="+mn-ea"/>
              </a:rPr>
              <a:t>A CVM cloud server from Tencent.</a:t>
            </a:r>
            <a:endParaRPr lang="en-US" altLang="zh-CN" sz="1800" dirty="0">
              <a:sym typeface="+mn-ea"/>
            </a:endParaRPr>
          </a:p>
          <a:p>
            <a:pPr marL="457200" lvl="1" indent="0">
              <a:lnSpc>
                <a:spcPct val="150000"/>
              </a:lnSpc>
              <a:buFont typeface="Wingdings" panose="05000000000000000000" pitchFamily="2" charset="2"/>
              <a:buNone/>
            </a:pPr>
            <a:r>
              <a:rPr lang="en-US" altLang="zh-CN" sz="1620" dirty="0">
                <a:sym typeface="+mn-ea"/>
              </a:rPr>
              <a:t>- 2.5 GHz CPU and 8 V100 GPUs with32GB of memory</a:t>
            </a:r>
            <a:endParaRPr lang="en-US" altLang="zh-CN" sz="1620" dirty="0">
              <a:sym typeface="+mn-ea"/>
            </a:endParaRPr>
          </a:p>
          <a:p>
            <a:pPr>
              <a:lnSpc>
                <a:spcPct val="150000"/>
              </a:lnSpc>
              <a:buFont typeface="Wingdings" panose="05000000000000000000" pitchFamily="2" charset="2"/>
              <a:buChar char="Ø"/>
            </a:pPr>
            <a:r>
              <a:rPr lang="en-US" altLang="zh-CN" sz="1800" dirty="0">
                <a:sym typeface="+mn-ea"/>
              </a:rPr>
              <a:t>A local cluster </a:t>
            </a:r>
            <a:endParaRPr lang="en-US" altLang="zh-CN" sz="1800" dirty="0">
              <a:sym typeface="+mn-ea"/>
            </a:endParaRPr>
          </a:p>
          <a:p>
            <a:pPr marL="457200" lvl="1" indent="0">
              <a:lnSpc>
                <a:spcPct val="150000"/>
              </a:lnSpc>
              <a:buFont typeface="Wingdings" panose="05000000000000000000" pitchFamily="2" charset="2"/>
              <a:buNone/>
            </a:pPr>
            <a:r>
              <a:rPr lang="en-US" altLang="zh-CN" sz="1620" dirty="0"/>
              <a:t>-</a:t>
            </a:r>
            <a:r>
              <a:rPr lang="en-US" altLang="zh-CN" sz="1620" dirty="0">
                <a:sym typeface="+mn-ea"/>
              </a:rPr>
              <a:t>8 A100 GPUs that have 80GB memory</a:t>
            </a:r>
            <a:endParaRPr lang="en-US" altLang="zh-CN" sz="1620" dirty="0">
              <a:sym typeface="+mn-ea"/>
            </a:endParaRPr>
          </a:p>
          <a:p>
            <a:pPr marL="457200" lvl="1" indent="0">
              <a:lnSpc>
                <a:spcPct val="150000"/>
              </a:lnSpc>
              <a:buFont typeface="Wingdings" panose="05000000000000000000" pitchFamily="2" charset="2"/>
              <a:buNone/>
            </a:pPr>
            <a:r>
              <a:rPr lang="en-US" altLang="zh-CN" sz="1620" dirty="0">
                <a:sym typeface="+mn-ea"/>
              </a:rPr>
              <a:t>-GPU 0 and 1, 2 and 3, 4 and 5, and 6 and 7 are </a:t>
            </a:r>
            <a:r>
              <a:rPr lang="en-US" altLang="zh-CN" sz="1620" dirty="0"/>
              <a:t>connected with NVLink.</a:t>
            </a:r>
            <a:endParaRPr lang="en-US" altLang="zh-CN" sz="1620" dirty="0"/>
          </a:p>
          <a:p>
            <a:pPr>
              <a:lnSpc>
                <a:spcPct val="150000"/>
              </a:lnSpc>
              <a:buFont typeface="Wingdings" panose="05000000000000000000" pitchFamily="2" charset="2"/>
              <a:buChar char="Ø"/>
            </a:pPr>
            <a:r>
              <a:rPr lang="en-US" altLang="zh-CN" sz="1800" dirty="0">
                <a:sym typeface="+mn-ea"/>
              </a:rPr>
              <a:t>A local cluster </a:t>
            </a:r>
            <a:endParaRPr lang="en-US" altLang="zh-CN" sz="1800" dirty="0">
              <a:sym typeface="+mn-ea"/>
            </a:endParaRPr>
          </a:p>
          <a:p>
            <a:pPr marL="457200" lvl="1" indent="0">
              <a:lnSpc>
                <a:spcPct val="150000"/>
              </a:lnSpc>
              <a:buFont typeface="Wingdings" panose="05000000000000000000" pitchFamily="2" charset="2"/>
              <a:buNone/>
            </a:pPr>
            <a:r>
              <a:rPr lang="en-US" altLang="zh-CN" sz="1800" dirty="0">
                <a:sym typeface="+mn-ea"/>
              </a:rPr>
              <a:t>-</a:t>
            </a:r>
            <a:r>
              <a:rPr lang="en-US" altLang="zh-CN" sz="1800" dirty="0">
                <a:sym typeface="+mn-ea"/>
              </a:rPr>
              <a:t>8 A100 GPUs that have 80GB memory</a:t>
            </a:r>
            <a:endParaRPr lang="en-US" altLang="zh-CN" sz="1800" dirty="0">
              <a:sym typeface="+mn-ea"/>
            </a:endParaRPr>
          </a:p>
          <a:p>
            <a:pPr marL="457200" lvl="1" indent="0">
              <a:lnSpc>
                <a:spcPct val="150000"/>
              </a:lnSpc>
              <a:buFont typeface="Wingdings" panose="05000000000000000000" pitchFamily="2" charset="2"/>
              <a:buNone/>
            </a:pPr>
            <a:r>
              <a:rPr lang="en-US" altLang="zh-CN" sz="1800" dirty="0">
                <a:sym typeface="+mn-ea"/>
              </a:rPr>
              <a:t>-All GPUS are </a:t>
            </a:r>
            <a:r>
              <a:rPr lang="en-US" altLang="zh-CN" sz="1800" dirty="0">
                <a:sym typeface="+mn-ea"/>
              </a:rPr>
              <a:t>connected with NVLink.</a:t>
            </a:r>
            <a:endParaRPr lang="en-US" altLang="zh-CN" sz="180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Environment</a:t>
            </a:r>
            <a:endParaRPr lang="en-US" altLang="zh-CN"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BERT"/>
          <p:cNvPicPr>
            <a:picLocks noChangeAspect="1"/>
          </p:cNvPicPr>
          <p:nvPr/>
        </p:nvPicPr>
        <p:blipFill>
          <a:blip r:embed="rId1"/>
          <a:stretch>
            <a:fillRect/>
          </a:stretch>
        </p:blipFill>
        <p:spPr>
          <a:xfrm>
            <a:off x="3675380" y="3500120"/>
            <a:ext cx="3918585" cy="2041525"/>
          </a:xfrm>
          <a:prstGeom prst="rect">
            <a:avLst/>
          </a:prstGeom>
        </p:spPr>
      </p:pic>
      <p:sp>
        <p:nvSpPr>
          <p:cNvPr id="4" name="内容占位符 3"/>
          <p:cNvSpPr>
            <a:spLocks noGrp="1"/>
          </p:cNvSpPr>
          <p:nvPr>
            <p:ph sz="quarter" idx="10"/>
          </p:nvPr>
        </p:nvSpPr>
        <p:spPr>
          <a:xfrm>
            <a:off x="0" y="1596390"/>
            <a:ext cx="9498330" cy="4942205"/>
          </a:xfrm>
        </p:spPr>
        <p:txBody>
          <a:bodyPr>
            <a:noAutofit/>
          </a:bodyPr>
          <a:lstStyle/>
          <a:p>
            <a:pPr>
              <a:lnSpc>
                <a:spcPct val="150000"/>
              </a:lnSpc>
              <a:buFont typeface="Wingdings" panose="05000000000000000000" pitchFamily="2" charset="2"/>
              <a:buChar char="Ø"/>
            </a:pPr>
            <a:r>
              <a:rPr lang="en-US" sz="1800">
                <a:sym typeface="+mn-ea"/>
              </a:rPr>
              <a:t>Models</a:t>
            </a:r>
            <a:endParaRPr lang="en-US" altLang="zh-CN" sz="1800">
              <a:sym typeface="+mn-ea"/>
            </a:endParaRPr>
          </a:p>
          <a:p>
            <a:pPr marL="457200" lvl="1" indent="0">
              <a:lnSpc>
                <a:spcPct val="150000"/>
              </a:lnSpc>
              <a:buFont typeface="Wingdings" panose="05000000000000000000" pitchFamily="2" charset="2"/>
              <a:buNone/>
            </a:pPr>
            <a:r>
              <a:rPr lang="en-US" altLang="zh-CN" sz="1620">
                <a:sym typeface="+mn-ea"/>
              </a:rPr>
              <a:t>-BERT 64 layers, 64 attention </a:t>
            </a:r>
            <a:r>
              <a:rPr lang="zh-CN" altLang="en-US" sz="1620">
                <a:sym typeface="+mn-ea"/>
              </a:rPr>
              <a:t>heads, and a</a:t>
            </a:r>
            <a:r>
              <a:rPr lang="en-US" altLang="zh-CN" sz="1620">
                <a:sym typeface="+mn-ea"/>
              </a:rPr>
              <a:t> </a:t>
            </a:r>
            <a:r>
              <a:rPr lang="zh-CN" altLang="en-US" sz="1620">
                <a:sym typeface="+mn-ea"/>
              </a:rPr>
              <a:t>hidden size of 2560</a:t>
            </a:r>
            <a:endParaRPr lang="zh-CN" altLang="en-US" sz="1620">
              <a:sym typeface="+mn-ea"/>
            </a:endParaRPr>
          </a:p>
          <a:p>
            <a:pPr marL="457200" lvl="1" indent="0">
              <a:lnSpc>
                <a:spcPct val="150000"/>
              </a:lnSpc>
              <a:buFont typeface="Wingdings" panose="05000000000000000000" pitchFamily="2" charset="2"/>
              <a:buNone/>
            </a:pPr>
            <a:r>
              <a:rPr lang="en-US" altLang="zh-CN" sz="1620">
                <a:sym typeface="+mn-ea"/>
              </a:rPr>
              <a:t>-GPT-3 128 layers, 16 attention heads, and a hidden size of 1024</a:t>
            </a:r>
            <a:endParaRPr lang="zh-CN" altLang="en-US" sz="1620">
              <a:sym typeface="+mn-ea"/>
            </a:endParaRPr>
          </a:p>
          <a:p>
            <a:pPr>
              <a:lnSpc>
                <a:spcPct val="150000"/>
              </a:lnSpc>
              <a:buFont typeface="Wingdings" panose="05000000000000000000" pitchFamily="2" charset="2"/>
              <a:buChar char="Ø"/>
            </a:pPr>
            <a:r>
              <a:rPr lang="en-US" altLang="zh-CN" sz="1800" dirty="0"/>
              <a:t>Pipeline Schemes</a:t>
            </a:r>
            <a:endParaRPr lang="en-US" altLang="zh-CN" sz="1800" dirty="0"/>
          </a:p>
          <a:p>
            <a:pPr marL="457200" lvl="1" indent="0">
              <a:lnSpc>
                <a:spcPct val="150000"/>
              </a:lnSpc>
              <a:buFont typeface="Wingdings" panose="05000000000000000000" pitchFamily="2" charset="2"/>
              <a:buNone/>
            </a:pPr>
            <a:r>
              <a:rPr lang="en-US" altLang="zh-CN" sz="1620" dirty="0"/>
              <a:t>-GPipe</a:t>
            </a:r>
            <a:endParaRPr lang="en-US" altLang="zh-CN" sz="1620" dirty="0"/>
          </a:p>
          <a:p>
            <a:pPr marL="457200" lvl="1" indent="0">
              <a:lnSpc>
                <a:spcPct val="150000"/>
              </a:lnSpc>
              <a:buFont typeface="Wingdings" panose="05000000000000000000" pitchFamily="2" charset="2"/>
              <a:buNone/>
            </a:pPr>
            <a:r>
              <a:rPr lang="en-US" altLang="zh-CN" sz="1620" dirty="0"/>
              <a:t>-DAPPLE</a:t>
            </a:r>
            <a:endParaRPr lang="en-US" altLang="zh-CN" sz="1620" dirty="0"/>
          </a:p>
          <a:p>
            <a:pPr marL="457200" lvl="1" indent="0">
              <a:lnSpc>
                <a:spcPct val="150000"/>
              </a:lnSpc>
              <a:buFont typeface="Wingdings" panose="05000000000000000000" pitchFamily="2" charset="2"/>
              <a:buNone/>
            </a:pPr>
            <a:r>
              <a:rPr lang="en-US" altLang="zh-CN" sz="1620" dirty="0"/>
              <a:t>-Chimera(Optimized)</a:t>
            </a:r>
            <a:endParaRPr lang="en-US" altLang="zh-CN" sz="1620" dirty="0"/>
          </a:p>
          <a:p>
            <a:pPr marL="457200" lvl="1" indent="0">
              <a:lnSpc>
                <a:spcPct val="150000"/>
              </a:lnSpc>
              <a:buFont typeface="Wingdings" panose="05000000000000000000" pitchFamily="2" charset="2"/>
              <a:buNone/>
            </a:pPr>
            <a:r>
              <a:rPr lang="en-US" altLang="zh-CN" sz="1620" dirty="0"/>
              <a:t>-Hanayo</a:t>
            </a:r>
            <a:endParaRPr lang="en-US" altLang="zh-CN" sz="162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Environment</a:t>
            </a:r>
            <a:endParaRPr lang="en-US" altLang="zh-CN" sz="3200" b="1" kern="1200" dirty="0">
              <a:solidFill>
                <a:schemeClr val="accent1"/>
              </a:solidFill>
              <a:latin typeface="+mj-lt"/>
              <a:ea typeface="+mj-ea"/>
              <a:cs typeface="+mj-cs"/>
              <a:sym typeface="+mn-ea"/>
            </a:endParaRPr>
          </a:p>
        </p:txBody>
      </p:sp>
      <p:pic>
        <p:nvPicPr>
          <p:cNvPr id="7" name="图片 6"/>
          <p:cNvPicPr>
            <a:picLocks noChangeAspect="1"/>
          </p:cNvPicPr>
          <p:nvPr/>
        </p:nvPicPr>
        <p:blipFill>
          <a:blip r:embed="rId2"/>
          <a:stretch>
            <a:fillRect/>
          </a:stretch>
        </p:blipFill>
        <p:spPr>
          <a:xfrm>
            <a:off x="6967220" y="1635125"/>
            <a:ext cx="1906270" cy="1950720"/>
          </a:xfrm>
          <a:prstGeom prst="rect">
            <a:avLst/>
          </a:prstGeom>
        </p:spPr>
      </p:pic>
    </p:spTree>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Evaluation</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nvPicPr>
        <p:blipFill>
          <a:blip r:embed="rId1"/>
          <a:stretch>
            <a:fillRect/>
          </a:stretch>
        </p:blipFill>
        <p:spPr>
          <a:xfrm>
            <a:off x="0" y="1558925"/>
            <a:ext cx="3509010" cy="3587115"/>
          </a:xfrm>
          <a:prstGeom prst="rect">
            <a:avLst/>
          </a:prstGeom>
        </p:spPr>
      </p:pic>
      <p:pic>
        <p:nvPicPr>
          <p:cNvPr id="8" name="图片 7"/>
          <p:cNvPicPr>
            <a:picLocks noChangeAspect="1"/>
          </p:cNvPicPr>
          <p:nvPr/>
        </p:nvPicPr>
        <p:blipFill>
          <a:blip r:embed="rId2"/>
          <a:stretch>
            <a:fillRect/>
          </a:stretch>
        </p:blipFill>
        <p:spPr>
          <a:xfrm>
            <a:off x="3564255" y="3255645"/>
            <a:ext cx="5465445" cy="2752725"/>
          </a:xfrm>
          <a:prstGeom prst="rect">
            <a:avLst/>
          </a:prstGeom>
        </p:spPr>
      </p:pic>
      <p:sp>
        <p:nvSpPr>
          <p:cNvPr id="12" name="文本框 11"/>
          <p:cNvSpPr txBox="1"/>
          <p:nvPr/>
        </p:nvSpPr>
        <p:spPr>
          <a:xfrm>
            <a:off x="215265" y="1942465"/>
            <a:ext cx="4782185" cy="1604645"/>
          </a:xfrm>
          <a:prstGeom prst="rect">
            <a:avLst/>
          </a:prstGeom>
          <a:noFill/>
        </p:spPr>
        <p:txBody>
          <a:bodyPr wrap="square" rtlCol="0">
            <a:noAutofit/>
          </a:bodyPr>
          <a:p>
            <a:endParaRPr lang="zh-CN" altLang="en-US"/>
          </a:p>
        </p:txBody>
      </p:sp>
      <p:sp>
        <p:nvSpPr>
          <p:cNvPr id="14" name="文本框 13"/>
          <p:cNvSpPr txBox="1"/>
          <p:nvPr/>
        </p:nvSpPr>
        <p:spPr>
          <a:xfrm>
            <a:off x="3303905" y="1613535"/>
            <a:ext cx="5986145" cy="875030"/>
          </a:xfrm>
          <a:prstGeom prst="rect">
            <a:avLst/>
          </a:prstGeom>
          <a:noFill/>
        </p:spPr>
        <p:txBody>
          <a:bodyPr wrap="square" rtlCol="0">
            <a:noAutofit/>
          </a:bodyPr>
          <a:p>
            <a:r>
              <a:rPr lang="en-US" altLang="zh-CN"/>
              <a:t>Memory distribution</a:t>
            </a:r>
            <a:endParaRPr lang="en-US" altLang="zh-CN"/>
          </a:p>
          <a:p>
            <a:pPr marL="742950" lvl="1" indent="-285750">
              <a:buFont typeface="Arial" panose="020B0604020202090204" pitchFamily="34" charset="0"/>
              <a:buChar char="•"/>
            </a:pPr>
            <a:r>
              <a:rPr lang="en-US" altLang="zh-CN" sz="1400"/>
              <a:t>Gpipe is similar to DAPPLE, but GPipe may cause OOM</a:t>
            </a:r>
            <a:endParaRPr lang="en-US" altLang="zh-CN" sz="1400"/>
          </a:p>
          <a:p>
            <a:pPr lvl="1" indent="0">
              <a:buFont typeface="Arial" panose="020B0604020202090204" pitchFamily="34" charset="0"/>
              <a:buNone/>
            </a:pPr>
            <a:endParaRPr lang="en-US" altLang="zh-CN" sz="1400"/>
          </a:p>
          <a:p>
            <a:pPr marL="742950" lvl="1" indent="-285750">
              <a:buFont typeface="Arial" panose="020B0604020202090204" pitchFamily="34" charset="0"/>
              <a:buChar char="•"/>
            </a:pPr>
            <a:r>
              <a:rPr lang="en-US" altLang="zh-CN" sz="1400"/>
              <a:t>Chimera and Hanayo achieve lower peak memory values</a:t>
            </a:r>
            <a:endParaRPr lang="en-US" altLang="zh-CN" sz="1400"/>
          </a:p>
          <a:p>
            <a:pPr lvl="1" indent="0">
              <a:buFont typeface="Arial" panose="020B0604020202090204" pitchFamily="34" charset="0"/>
              <a:buNone/>
            </a:pPr>
            <a:endParaRPr lang="en-US" altLang="zh-CN" sz="1400"/>
          </a:p>
          <a:p>
            <a:pPr marL="742950" lvl="1" indent="-285750">
              <a:buFont typeface="Arial" panose="020B0604020202090204" pitchFamily="34" charset="0"/>
              <a:buChar char="•"/>
            </a:pPr>
            <a:r>
              <a:rPr lang="en-US" altLang="zh-CN" sz="1400"/>
              <a:t>Hanayo is more balance than Chimera</a:t>
            </a:r>
            <a:endParaRPr lang="en-US" altLang="zh-CN" sz="1400"/>
          </a:p>
        </p:txBody>
      </p:sp>
      <p:sp>
        <p:nvSpPr>
          <p:cNvPr id="15" name="文本框 14"/>
          <p:cNvSpPr txBox="1"/>
          <p:nvPr/>
        </p:nvSpPr>
        <p:spPr>
          <a:xfrm>
            <a:off x="50165" y="5133340"/>
            <a:ext cx="5549265" cy="875030"/>
          </a:xfrm>
          <a:prstGeom prst="rect">
            <a:avLst/>
          </a:prstGeom>
          <a:noFill/>
        </p:spPr>
        <p:txBody>
          <a:bodyPr wrap="square" rtlCol="0">
            <a:noAutofit/>
          </a:bodyPr>
          <a:p>
            <a:pPr lvl="0" indent="0">
              <a:buFont typeface="Arial" panose="020B0604020202090204" pitchFamily="34" charset="0"/>
              <a:buNone/>
            </a:pPr>
            <a:r>
              <a:rPr lang="en-US" altLang="zh-CN"/>
              <a:t>Throughout</a:t>
            </a:r>
            <a:endParaRPr lang="en-US" altLang="zh-CN"/>
          </a:p>
          <a:p>
            <a:pPr marL="285750" lvl="0" indent="-285750">
              <a:buFont typeface="Arial" panose="020B0604020202090204" pitchFamily="34" charset="0"/>
              <a:buChar char="•"/>
            </a:pPr>
            <a:r>
              <a:rPr lang="en-US" altLang="zh-CN" sz="1400"/>
              <a:t>Gpipe is similar to DAPPLE</a:t>
            </a:r>
            <a:endParaRPr lang="en-US" altLang="zh-CN" sz="1400"/>
          </a:p>
          <a:p>
            <a:pPr marL="285750" lvl="0" indent="-285750">
              <a:buFont typeface="Arial" panose="020B0604020202090204" pitchFamily="34" charset="0"/>
              <a:buChar char="•"/>
            </a:pPr>
            <a:r>
              <a:rPr lang="en-US" altLang="zh-CN" sz="1400"/>
              <a:t>Chimera outperforms 20% than G,D</a:t>
            </a:r>
            <a:endParaRPr lang="en-US" altLang="zh-CN" sz="1400"/>
          </a:p>
          <a:p>
            <a:pPr marL="285750" lvl="0" indent="-285750">
              <a:buFont typeface="Arial" panose="020B0604020202090204" pitchFamily="34" charset="0"/>
              <a:buChar char="•"/>
            </a:pPr>
            <a:r>
              <a:rPr lang="en-US" altLang="zh-CN" sz="1400"/>
              <a:t>Hanayo consistently outperforms Chimera </a:t>
            </a:r>
            <a:endParaRPr lang="en-US" altLang="zh-CN" sz="1400"/>
          </a:p>
          <a:p>
            <a:pPr lvl="0" indent="0">
              <a:buFont typeface="Arial" panose="020B0604020202090204" pitchFamily="34" charset="0"/>
              <a:buNone/>
            </a:pPr>
            <a:r>
              <a:rPr lang="en-US" altLang="zh-CN" sz="1400"/>
              <a:t>      by 15.7%, 30.4%, 23.2%, 29.9%, 8.2%, 17.1%, 24.6%, and 28.0%</a:t>
            </a:r>
            <a:endParaRPr lang="en-US" altLang="zh-CN" sz="1400"/>
          </a:p>
        </p:txBody>
      </p:sp>
    </p:spTree>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Evaluation</a:t>
            </a:r>
            <a:endParaRPr lang="en-US" altLang="zh-CN" sz="3200" b="1" kern="1200" dirty="0">
              <a:solidFill>
                <a:schemeClr val="accent1"/>
              </a:solidFill>
              <a:latin typeface="+mj-lt"/>
              <a:ea typeface="+mj-ea"/>
              <a:cs typeface="+mj-cs"/>
              <a:sym typeface="+mn-ea"/>
            </a:endParaRPr>
          </a:p>
        </p:txBody>
      </p:sp>
      <p:pic>
        <p:nvPicPr>
          <p:cNvPr id="9" name="图片 8"/>
          <p:cNvPicPr>
            <a:picLocks noChangeAspect="1"/>
          </p:cNvPicPr>
          <p:nvPr/>
        </p:nvPicPr>
        <p:blipFill>
          <a:blip r:embed="rId1"/>
          <a:stretch>
            <a:fillRect/>
          </a:stretch>
        </p:blipFill>
        <p:spPr>
          <a:xfrm>
            <a:off x="304165" y="2308225"/>
            <a:ext cx="3663950" cy="3378835"/>
          </a:xfrm>
          <a:prstGeom prst="rect">
            <a:avLst/>
          </a:prstGeom>
        </p:spPr>
      </p:pic>
      <p:sp>
        <p:nvSpPr>
          <p:cNvPr id="2" name="文本框 1"/>
          <p:cNvSpPr txBox="1"/>
          <p:nvPr/>
        </p:nvSpPr>
        <p:spPr>
          <a:xfrm>
            <a:off x="81915" y="1779905"/>
            <a:ext cx="5326380" cy="833120"/>
          </a:xfrm>
          <a:prstGeom prst="rect">
            <a:avLst/>
          </a:prstGeom>
          <a:noFill/>
        </p:spPr>
        <p:txBody>
          <a:bodyPr wrap="square" rtlCol="0">
            <a:noAutofit/>
          </a:bodyPr>
          <a:p>
            <a:pPr marL="171450" indent="-171450" algn="l">
              <a:buClrTx/>
              <a:buSzTx/>
              <a:buFont typeface="Arial" panose="020B0604020202090204" pitchFamily="34" charset="0"/>
              <a:buChar char="•"/>
            </a:pPr>
            <a:r>
              <a:rPr lang="zh-CN" altLang="en-US" sz="1200"/>
              <a:t>Obtaining The Best Performance For Each Scheme</a:t>
            </a:r>
            <a:endParaRPr lang="zh-CN" altLang="en-US" sz="1200"/>
          </a:p>
        </p:txBody>
      </p:sp>
      <p:pic>
        <p:nvPicPr>
          <p:cNvPr id="4" name="图片 3"/>
          <p:cNvPicPr>
            <a:picLocks noChangeAspect="1"/>
          </p:cNvPicPr>
          <p:nvPr/>
        </p:nvPicPr>
        <p:blipFill>
          <a:blip r:embed="rId2"/>
          <a:stretch>
            <a:fillRect/>
          </a:stretch>
        </p:blipFill>
        <p:spPr>
          <a:xfrm>
            <a:off x="4820285" y="2239010"/>
            <a:ext cx="3494405" cy="2094865"/>
          </a:xfrm>
          <a:prstGeom prst="rect">
            <a:avLst/>
          </a:prstGeom>
        </p:spPr>
      </p:pic>
      <p:pic>
        <p:nvPicPr>
          <p:cNvPr id="6" name="图片 5"/>
          <p:cNvPicPr>
            <a:picLocks noChangeAspect="1"/>
          </p:cNvPicPr>
          <p:nvPr/>
        </p:nvPicPr>
        <p:blipFill>
          <a:blip r:embed="rId3"/>
          <a:stretch>
            <a:fillRect/>
          </a:stretch>
        </p:blipFill>
        <p:spPr>
          <a:xfrm>
            <a:off x="4820285" y="4425315"/>
            <a:ext cx="3702685" cy="2210435"/>
          </a:xfrm>
          <a:prstGeom prst="rect">
            <a:avLst/>
          </a:prstGeom>
        </p:spPr>
      </p:pic>
      <p:sp>
        <p:nvSpPr>
          <p:cNvPr id="7" name="文本框 6"/>
          <p:cNvSpPr txBox="1"/>
          <p:nvPr/>
        </p:nvSpPr>
        <p:spPr>
          <a:xfrm>
            <a:off x="4641850" y="1779905"/>
            <a:ext cx="4310380" cy="459105"/>
          </a:xfrm>
          <a:prstGeom prst="rect">
            <a:avLst/>
          </a:prstGeom>
          <a:noFill/>
        </p:spPr>
        <p:txBody>
          <a:bodyPr wrap="square" rtlCol="0">
            <a:noAutofit/>
          </a:bodyPr>
          <a:p>
            <a:pPr marL="171450" indent="-171450" algn="l">
              <a:buClrTx/>
              <a:buSzTx/>
              <a:buFont typeface="Arial" panose="020B0604020202090204" pitchFamily="34" charset="0"/>
              <a:buChar char="•"/>
            </a:pPr>
            <a:r>
              <a:rPr lang="zh-CN" altLang="en-US" sz="1200"/>
              <a:t>Weak scaling</a:t>
            </a:r>
            <a:r>
              <a:rPr lang="en-US" altLang="zh-CN" sz="1200"/>
              <a:t>: </a:t>
            </a:r>
            <a:r>
              <a:rPr sz="1200"/>
              <a:t>Measure a system's scalability and efficiency with increasing devices and task size</a:t>
            </a:r>
            <a:endParaRPr sz="1200"/>
          </a:p>
        </p:txBody>
      </p:sp>
    </p:spTree>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mn-ea"/>
                <a:ea typeface="+mn-ea"/>
              </a:rPr>
              <a:t>Thank You</a:t>
            </a:r>
            <a:endParaRPr lang="zh-CN" altLang="en-US" dirty="0">
              <a:latin typeface="+mn-ea"/>
              <a:ea typeface="+mn-ea"/>
            </a:endParaRP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3</a:t>
            </a:r>
            <a:endParaRPr lang="en-US" altLang="zh-CN" sz="3200" b="1">
              <a:sym typeface="+mn-ea"/>
            </a:endParaRPr>
          </a:p>
        </p:txBody>
      </p:sp>
      <p:cxnSp>
        <p:nvCxnSpPr>
          <p:cNvPr id="18" name="直接连接符 17"/>
          <p:cNvCxnSpPr>
            <a:stCxn id="17" idx="6"/>
          </p:cNvCxnSpPr>
          <p:nvPr>
            <p:custDataLst>
              <p:tags r:id="rId9"/>
            </p:custDataLst>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2275840" y="2400476"/>
            <a:ext cx="5790565" cy="460375"/>
          </a:xfrm>
          <a:prstGeom prst="rect">
            <a:avLst/>
          </a:prstGeom>
          <a:noFill/>
        </p:spPr>
        <p:txBody>
          <a:bodyPr wrap="square" rtlCol="0">
            <a:spAutoFit/>
          </a:bodyPr>
          <a:lstStyle/>
          <a:p>
            <a:pPr algn="l"/>
            <a:r>
              <a:rPr lang="en-US" altLang="zh-CN" sz="2400" dirty="0">
                <a:sym typeface="+mn-ea"/>
              </a:rPr>
              <a:t>Design</a:t>
            </a:r>
            <a:endParaRPr lang="en-US" altLang="zh-CN" sz="2400" dirty="0"/>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4</a:t>
            </a:r>
            <a:endParaRPr lang="en-US" altLang="zh-CN" sz="3200" b="1">
              <a:sym typeface="+mn-ea"/>
            </a:endParaRPr>
          </a:p>
        </p:txBody>
      </p:sp>
      <p:cxnSp>
        <p:nvCxnSpPr>
          <p:cNvPr id="23" name="直接连接符 22"/>
          <p:cNvCxnSpPr>
            <a:stCxn id="22" idx="6"/>
          </p:cNvCxnSpPr>
          <p:nvPr>
            <p:custDataLst>
              <p:tags r:id="rId12"/>
            </p:custDataLst>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2252546" y="3035781"/>
            <a:ext cx="5790565" cy="460375"/>
          </a:xfrm>
          <a:prstGeom prst="rect">
            <a:avLst/>
          </a:prstGeom>
          <a:noFill/>
        </p:spPr>
        <p:txBody>
          <a:bodyPr wrap="square" rtlCol="0">
            <a:spAutoFit/>
          </a:bodyPr>
          <a:lstStyle/>
          <a:p>
            <a:pPr algn="l"/>
            <a:r>
              <a:rPr lang="en-US" altLang="zh-CN" sz="2400" dirty="0">
                <a:sym typeface="+mn-ea"/>
              </a:rPr>
              <a:t>Implementation</a:t>
            </a:r>
            <a:endParaRPr lang="zh-CN" altLang="en-US" sz="2400" dirty="0"/>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5</a:t>
            </a:r>
            <a:endParaRPr lang="en-US" altLang="zh-CN" sz="3200" b="1">
              <a:sym typeface="+mn-ea"/>
            </a:endParaRPr>
          </a:p>
        </p:txBody>
      </p:sp>
      <p:cxnSp>
        <p:nvCxnSpPr>
          <p:cNvPr id="29" name="直接连接符 28"/>
          <p:cNvCxnSpPr>
            <a:stCxn id="27" idx="6"/>
          </p:cNvCxnSpPr>
          <p:nvPr>
            <p:custDataLst>
              <p:tags r:id="rId15"/>
            </p:custDataLst>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6"/>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714318"/>
            <a:ext cx="9144000" cy="5773239"/>
          </a:xfrm>
        </p:spPr>
        <p:txBody>
          <a:bodyPr>
            <a:noAutofit/>
          </a:bodyPr>
          <a:lstStyle/>
          <a:p>
            <a:pPr algn="l">
              <a:lnSpc>
                <a:spcPct val="100000"/>
              </a:lnSpc>
              <a:buSzTx/>
              <a:buFont typeface="Wingdings" panose="05000000000000000000" pitchFamily="2" charset="2"/>
              <a:buChar char="Ø"/>
            </a:pPr>
            <a:r>
              <a:rPr lang="en-US" altLang="zh-CN" dirty="0">
                <a:sym typeface="+mn-ea"/>
              </a:rPr>
              <a:t>Brief Introduction</a:t>
            </a:r>
            <a:endParaRPr lang="en-US" altLang="zh-CN" dirty="0">
              <a:sym typeface="+mn-ea"/>
            </a:endParaRPr>
          </a:p>
          <a:p>
            <a:pPr marL="457200" lvl="1" indent="0" algn="l">
              <a:lnSpc>
                <a:spcPct val="100000"/>
              </a:lnSpc>
              <a:buFont typeface="Wingdings" panose="05000000000000000000" pitchFamily="2" charset="2"/>
              <a:buNone/>
            </a:pPr>
            <a:r>
              <a:rPr lang="en-US" altLang="zh-CN" dirty="0">
                <a:sym typeface="+mn-ea"/>
              </a:rPr>
              <a:t>- Hanayo focuses on efficiency of LLM training</a:t>
            </a:r>
            <a:endParaRPr lang="en-US" altLang="zh-CN" dirty="0">
              <a:sym typeface="+mn-ea"/>
            </a:endParaRPr>
          </a:p>
          <a:p>
            <a:pPr marL="457200" lvl="1" indent="0" algn="l">
              <a:lnSpc>
                <a:spcPct val="100000"/>
              </a:lnSpc>
              <a:buFont typeface="Wingdings" panose="05000000000000000000" pitchFamily="2" charset="2"/>
              <a:buNone/>
            </a:pPr>
            <a:r>
              <a:rPr lang="en-US" altLang="zh-CN" dirty="0">
                <a:solidFill>
                  <a:schemeClr val="tx1"/>
                </a:solidFill>
                <a:sym typeface="+mn-ea"/>
              </a:rPr>
              <a:t>- It introduces a wave-like pipeline parallelism mechanism </a:t>
            </a:r>
            <a:endParaRPr lang="en-US" altLang="zh-CN" dirty="0">
              <a:sym typeface="+mn-ea"/>
            </a:endParaRPr>
          </a:p>
          <a:p>
            <a:pPr>
              <a:lnSpc>
                <a:spcPct val="100000"/>
              </a:lnSpc>
              <a:buFont typeface="Wingdings" panose="05000000000000000000" pitchFamily="2" charset="2"/>
              <a:buChar char="Ø"/>
            </a:pPr>
            <a:r>
              <a:rPr lang="en-US" altLang="zh-CN" dirty="0">
                <a:sym typeface="+mn-ea"/>
              </a:rPr>
              <a:t>Problems Solved</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Traditional methods suffer from memory and communication bottlenecks</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Hanayo avoid reusing models to reduce memory consumption</a:t>
            </a:r>
            <a:endParaRPr lang="en-US" altLang="zh-CN" dirty="0">
              <a:sym typeface="+mn-ea"/>
            </a:endParaRPr>
          </a:p>
          <a:p>
            <a:pPr>
              <a:lnSpc>
                <a:spcPct val="100000"/>
              </a:lnSpc>
              <a:buFont typeface="Wingdings" panose="05000000000000000000" pitchFamily="2" charset="2"/>
              <a:buChar char="Ø"/>
            </a:pPr>
            <a:r>
              <a:rPr lang="en-US" altLang="zh-CN" dirty="0">
                <a:sym typeface="+mn-ea"/>
              </a:rPr>
              <a:t>Experimental Results</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Train models with GPT-like and BERT-like structures on 32 GPUs</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Throughput is 30.4% higher than the state-of-the-art method</a:t>
            </a:r>
            <a:endParaRPr lang="en-US" altLang="zh-CN"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Abstract</a:t>
            </a:r>
            <a:endParaRPr lang="zh-CN" altLang="en-US" sz="3200" b="1" kern="1200" dirty="0">
              <a:solidFill>
                <a:schemeClr val="accent1"/>
              </a:solidFill>
              <a:latin typeface="+mj-lt"/>
              <a:ea typeface="+mj-ea"/>
              <a:cs typeface="+mj-cs"/>
              <a:sym typeface="+mn-ea"/>
            </a:endParaRPr>
          </a:p>
        </p:txBody>
      </p:sp>
      <p:pic>
        <p:nvPicPr>
          <p:cNvPr id="5" name="图片 4"/>
          <p:cNvPicPr>
            <a:picLocks noChangeAspect="1"/>
          </p:cNvPicPr>
          <p:nvPr/>
        </p:nvPicPr>
        <p:blipFill>
          <a:blip r:embed="rId1"/>
          <a:stretch>
            <a:fillRect/>
          </a:stretch>
        </p:blipFill>
        <p:spPr>
          <a:xfrm>
            <a:off x="293370" y="5071110"/>
            <a:ext cx="7103745" cy="1361440"/>
          </a:xfrm>
          <a:prstGeom prst="rect">
            <a:avLst/>
          </a:prstGeom>
        </p:spPr>
      </p:pic>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8923" y="1498419"/>
            <a:ext cx="4314527" cy="5230628"/>
          </a:xfrm>
        </p:spPr>
        <p:txBody>
          <a:bodyPr>
            <a:noAutofit/>
          </a:bodyPr>
          <a:lstStyle/>
          <a:p>
            <a:pPr marL="457200" lvl="1" indent="0">
              <a:lnSpc>
                <a:spcPct val="150000"/>
              </a:lnSpc>
              <a:buFont typeface="Wingdings" panose="05000000000000000000" pitchFamily="2" charset="2"/>
              <a:buNone/>
            </a:pPr>
            <a:br>
              <a:rPr lang="en-US" altLang="zh-CN" sz="2400" dirty="0"/>
            </a:br>
            <a:br>
              <a:rPr lang="en-US" altLang="zh-CN" sz="2400" dirty="0"/>
            </a:br>
            <a:br>
              <a:rPr lang="en-US" altLang="zh-CN" sz="1470" dirty="0">
                <a:sym typeface="+mn-ea"/>
              </a:rPr>
            </a:br>
            <a:endParaRPr lang="en-US" altLang="zh-CN" sz="1670" dirty="0">
              <a:sym typeface="+mn-ea"/>
            </a:endParaRPr>
          </a:p>
          <a:p>
            <a:pPr marL="1828800" lvl="4" indent="0">
              <a:lnSpc>
                <a:spcPct val="150000"/>
              </a:lnSpc>
              <a:buNone/>
            </a:pPr>
            <a:endParaRPr lang="en-US" altLang="zh-CN" sz="1670" dirty="0">
              <a:sym typeface="+mn-ea"/>
            </a:endParaRPr>
          </a:p>
          <a:p>
            <a:pPr lvl="3">
              <a:lnSpc>
                <a:spcPct val="150000"/>
              </a:lnSpc>
              <a:buFont typeface="Arial" panose="020B0604020202090204" pitchFamily="34" charset="0"/>
              <a:buChar char="•"/>
            </a:pPr>
            <a:endParaRPr lang="en-US" altLang="zh-CN" sz="167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Model Explosive </a:t>
            </a:r>
            <a:r>
              <a:rPr lang="en-US" altLang="zh-CN" sz="3200" b="1" kern="1200" dirty="0">
                <a:solidFill>
                  <a:schemeClr val="accent1"/>
                </a:solidFill>
                <a:latin typeface="+mj-lt"/>
                <a:ea typeface="+mj-ea"/>
                <a:cs typeface="+mj-cs"/>
                <a:sym typeface="+mn-ea"/>
              </a:rPr>
              <a:t>Growth</a:t>
            </a:r>
            <a:endParaRPr lang="en-US" altLang="zh-CN" sz="3200" b="1" kern="1200" dirty="0">
              <a:solidFill>
                <a:schemeClr val="accent1"/>
              </a:solidFill>
              <a:latin typeface="+mj-lt"/>
              <a:ea typeface="+mj-ea"/>
              <a:cs typeface="+mj-cs"/>
              <a:sym typeface="+mn-ea"/>
            </a:endParaRPr>
          </a:p>
        </p:txBody>
      </p:sp>
      <p:pic>
        <p:nvPicPr>
          <p:cNvPr id="10" name="图片 9"/>
          <p:cNvPicPr>
            <a:picLocks noChangeAspect="1"/>
          </p:cNvPicPr>
          <p:nvPr/>
        </p:nvPicPr>
        <p:blipFill>
          <a:blip r:embed="rId1"/>
          <a:srcRect l="6419" r="3950"/>
          <a:stretch>
            <a:fillRect/>
          </a:stretch>
        </p:blipFill>
        <p:spPr>
          <a:xfrm>
            <a:off x="247015" y="1642745"/>
            <a:ext cx="4244340" cy="2214880"/>
          </a:xfrm>
          <a:prstGeom prst="rect">
            <a:avLst/>
          </a:prstGeom>
        </p:spPr>
      </p:pic>
      <p:sp>
        <p:nvSpPr>
          <p:cNvPr id="11" name="文本框 10"/>
          <p:cNvSpPr txBox="1"/>
          <p:nvPr/>
        </p:nvSpPr>
        <p:spPr>
          <a:xfrm>
            <a:off x="4771390" y="2171065"/>
            <a:ext cx="3819525" cy="92583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Research shows that transformer surpasses previous neural networks in both CV and NLP</a:t>
            </a:r>
            <a:endParaRPr lang="en-US" altLang="zh-CN"/>
          </a:p>
        </p:txBody>
      </p:sp>
      <p:pic>
        <p:nvPicPr>
          <p:cNvPr id="12" name="图片 11"/>
          <p:cNvPicPr>
            <a:picLocks noChangeAspect="1"/>
          </p:cNvPicPr>
          <p:nvPr/>
        </p:nvPicPr>
        <p:blipFill>
          <a:blip r:embed="rId2"/>
          <a:stretch>
            <a:fillRect/>
          </a:stretch>
        </p:blipFill>
        <p:spPr>
          <a:xfrm>
            <a:off x="417830" y="4116705"/>
            <a:ext cx="3902075" cy="2055495"/>
          </a:xfrm>
          <a:prstGeom prst="rect">
            <a:avLst/>
          </a:prstGeom>
        </p:spPr>
      </p:pic>
      <p:sp>
        <p:nvSpPr>
          <p:cNvPr id="15" name="文本框 14"/>
          <p:cNvSpPr txBox="1"/>
          <p:nvPr/>
        </p:nvSpPr>
        <p:spPr>
          <a:xfrm>
            <a:off x="2949575" y="6172200"/>
            <a:ext cx="3489325" cy="245110"/>
          </a:xfrm>
          <a:prstGeom prst="rect">
            <a:avLst/>
          </a:prstGeom>
          <a:noFill/>
        </p:spPr>
        <p:txBody>
          <a:bodyPr wrap="square" rtlCol="0">
            <a:spAutoFit/>
          </a:bodyPr>
          <a:p>
            <a:r>
              <a:rPr lang="zh-CN" altLang="en-US" sz="1000"/>
              <a:t>The number of model parameters is growing faster and faster</a:t>
            </a:r>
            <a:endParaRPr lang="zh-CN" altLang="en-US" sz="1000"/>
          </a:p>
        </p:txBody>
      </p:sp>
      <p:pic>
        <p:nvPicPr>
          <p:cNvPr id="2" name="图片 1"/>
          <p:cNvPicPr>
            <a:picLocks noChangeAspect="1"/>
          </p:cNvPicPr>
          <p:nvPr>
            <p:custDataLst>
              <p:tags r:id="rId3"/>
            </p:custDataLst>
          </p:nvPr>
        </p:nvPicPr>
        <p:blipFill>
          <a:blip r:embed="rId4"/>
          <a:stretch>
            <a:fillRect/>
          </a:stretch>
        </p:blipFill>
        <p:spPr>
          <a:xfrm>
            <a:off x="5006340" y="3953510"/>
            <a:ext cx="3392805" cy="2218690"/>
          </a:xfrm>
          <a:prstGeom prst="rect">
            <a:avLst/>
          </a:prstGeom>
        </p:spPr>
      </p:pic>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676399"/>
            <a:ext cx="9144000" cy="4900689"/>
          </a:xfrm>
        </p:spPr>
        <p:txBody>
          <a:bodyPr>
            <a:noAutofit/>
          </a:bodyPr>
          <a:lstStyle/>
          <a:p>
            <a:pPr>
              <a:lnSpc>
                <a:spcPct val="150000"/>
              </a:lnSpc>
              <a:buFont typeface="Wingdings" panose="05000000000000000000" pitchFamily="2" charset="2"/>
              <a:buChar char="Ø"/>
            </a:pPr>
            <a:r>
              <a:rPr lang="en-US" altLang="zh-CN" sz="1670" dirty="0">
                <a:sym typeface="+mn-ea"/>
              </a:rPr>
              <a:t>Memory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-The size of model parameters far exceeds the memory</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Scaling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-Complex parallel patterns and extensive communication </a:t>
            </a:r>
            <a:endParaRPr lang="en-US" altLang="zh-CN" sz="1500" dirty="0">
              <a:sym typeface="+mn-ea"/>
            </a:endParaRPr>
          </a:p>
          <a:p>
            <a:pPr marL="457200" lvl="1" indent="0">
              <a:lnSpc>
                <a:spcPct val="150000"/>
              </a:lnSpc>
              <a:buFont typeface="Wingdings" panose="05000000000000000000" pitchFamily="2" charset="2"/>
              <a:buNone/>
            </a:pPr>
            <a:r>
              <a:rPr lang="en-US" altLang="zh-CN" sz="1500" dirty="0">
                <a:sym typeface="+mn-ea"/>
              </a:rPr>
              <a:t>  lead to bottlenecks in scaling</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Computational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-Large models and massive data sets require huge computing power</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Development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-Parallel strategies and communication processes render the development of training difficult</a:t>
            </a:r>
            <a:endParaRPr lang="en-US" altLang="zh-CN" sz="150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Challenges</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custDataLst>
              <p:tags r:id="rId1"/>
            </p:custDataLst>
          </p:nvPr>
        </p:nvPicPr>
        <p:blipFill>
          <a:blip r:embed="rId2"/>
          <a:stretch>
            <a:fillRect/>
          </a:stretch>
        </p:blipFill>
        <p:spPr>
          <a:xfrm>
            <a:off x="6007735" y="1676400"/>
            <a:ext cx="2825115" cy="2774315"/>
          </a:xfrm>
          <a:prstGeom prst="rect">
            <a:avLst/>
          </a:prstGeom>
        </p:spPr>
      </p:pic>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0485" y="1786255"/>
            <a:ext cx="9002395" cy="4815840"/>
          </a:xfrm>
        </p:spPr>
        <p:txBody>
          <a:bodyPr>
            <a:noAutofit/>
          </a:bodyPr>
          <a:lstStyle/>
          <a:p>
            <a:pPr marL="228600" lvl="1" algn="l">
              <a:lnSpc>
                <a:spcPct val="100000"/>
              </a:lnSpc>
              <a:spcBef>
                <a:spcPts val="1000"/>
              </a:spcBef>
              <a:buSzTx/>
              <a:buFont typeface="Wingdings" panose="05000000000000000000" pitchFamily="2" charset="2"/>
              <a:buChar char="Ø"/>
            </a:pPr>
            <a:r>
              <a:rPr lang="en-US" altLang="zh-CN" sz="2000" dirty="0">
                <a:sym typeface="+mn-ea"/>
              </a:rPr>
              <a:t>Data </a:t>
            </a:r>
            <a:r>
              <a:rPr lang="en-US" altLang="zh-CN" sz="2000" dirty="0">
                <a:sym typeface="+mn-ea"/>
              </a:rPr>
              <a:t>Parallelism</a:t>
            </a:r>
            <a:endParaRPr lang="en-US" altLang="zh-CN" sz="2000" dirty="0">
              <a:sym typeface="+mn-ea"/>
            </a:endParaRPr>
          </a:p>
          <a:p>
            <a:pPr marL="457200" lvl="2" indent="0" algn="l">
              <a:lnSpc>
                <a:spcPct val="100000"/>
              </a:lnSpc>
              <a:spcBef>
                <a:spcPts val="1000"/>
              </a:spcBef>
              <a:buSzTx/>
              <a:buFont typeface="Wingdings" panose="05000000000000000000" pitchFamily="2" charset="2"/>
              <a:buNone/>
            </a:pPr>
            <a:r>
              <a:rPr lang="en-US" altLang="zh-CN" sz="1775" dirty="0">
                <a:sym typeface="+mn-ea"/>
              </a:rPr>
              <a:t>-</a:t>
            </a:r>
            <a:r>
              <a:rPr lang="en-US" altLang="zh-CN" sz="1775" dirty="0">
                <a:sym typeface="+mn-ea"/>
              </a:rPr>
              <a:t>Splitting the dataset across multiple devices</a:t>
            </a:r>
            <a:endParaRPr lang="en-US" altLang="zh-CN" sz="1775" dirty="0">
              <a:sym typeface="+mn-ea"/>
            </a:endParaRPr>
          </a:p>
          <a:p>
            <a:pPr marL="228600" lvl="1" algn="l">
              <a:lnSpc>
                <a:spcPct val="100000"/>
              </a:lnSpc>
              <a:spcBef>
                <a:spcPts val="1000"/>
              </a:spcBef>
              <a:buSzTx/>
              <a:buFont typeface="Wingdings" panose="05000000000000000000" pitchFamily="2" charset="2"/>
              <a:buChar char="Ø"/>
            </a:pPr>
            <a:r>
              <a:rPr lang="en-US" altLang="zh-CN" sz="2000" dirty="0">
                <a:sym typeface="+mn-ea"/>
              </a:rPr>
              <a:t>Model </a:t>
            </a:r>
            <a:r>
              <a:rPr lang="en-US" altLang="zh-CN" sz="2000" dirty="0">
                <a:sym typeface="+mn-ea"/>
              </a:rPr>
              <a:t>Parallelism</a:t>
            </a:r>
            <a:endParaRPr lang="en-US" altLang="zh-CN" sz="2000" dirty="0">
              <a:sym typeface="+mn-ea"/>
            </a:endParaRPr>
          </a:p>
          <a:p>
            <a:pPr marL="457200" lvl="2" indent="0" algn="l">
              <a:lnSpc>
                <a:spcPct val="100000"/>
              </a:lnSpc>
              <a:spcBef>
                <a:spcPts val="1000"/>
              </a:spcBef>
              <a:buSzTx/>
              <a:buFont typeface="Wingdings" panose="05000000000000000000" pitchFamily="2" charset="2"/>
              <a:buNone/>
            </a:pPr>
            <a:r>
              <a:rPr lang="en-US" altLang="zh-CN" sz="1775" dirty="0">
                <a:sym typeface="+mn-ea"/>
              </a:rPr>
              <a:t>-Tensor parallelism:splitting tensor operations across multiple devices</a:t>
            </a:r>
            <a:endParaRPr lang="en-US" altLang="zh-CN" sz="1775" dirty="0">
              <a:sym typeface="+mn-ea"/>
            </a:endParaRPr>
          </a:p>
          <a:p>
            <a:pPr marL="457200" lvl="2" indent="0" algn="l">
              <a:lnSpc>
                <a:spcPct val="100000"/>
              </a:lnSpc>
              <a:spcBef>
                <a:spcPts val="1000"/>
              </a:spcBef>
              <a:buSzTx/>
              <a:buFont typeface="Wingdings" panose="05000000000000000000" pitchFamily="2" charset="2"/>
              <a:buNone/>
            </a:pPr>
            <a:r>
              <a:rPr lang="en-US" altLang="zh-CN" sz="1775" dirty="0">
                <a:sym typeface="+mn-ea"/>
              </a:rPr>
              <a:t>-Pipeline parallelism:splitting model layers across multiple devices</a:t>
            </a:r>
            <a:endParaRPr lang="en-US" altLang="zh-CN" sz="1775" dirty="0">
              <a:sym typeface="+mn-ea"/>
            </a:endParaRPr>
          </a:p>
          <a:p>
            <a:pPr marL="228600" lvl="1" algn="l">
              <a:lnSpc>
                <a:spcPct val="100000"/>
              </a:lnSpc>
              <a:spcBef>
                <a:spcPts val="1000"/>
              </a:spcBef>
              <a:buSzTx/>
              <a:buFont typeface="Wingdings" panose="05000000000000000000" pitchFamily="2" charset="2"/>
              <a:buChar char="Ø"/>
            </a:pPr>
            <a:endParaRPr lang="en-US" altLang="zh-CN" sz="200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Parallelism</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custDataLst>
              <p:tags r:id="rId1"/>
            </p:custDataLst>
          </p:nvPr>
        </p:nvPicPr>
        <p:blipFill>
          <a:blip r:embed="rId2"/>
          <a:srcRect b="3073"/>
          <a:stretch>
            <a:fillRect/>
          </a:stretch>
        </p:blipFill>
        <p:spPr>
          <a:xfrm>
            <a:off x="449580" y="3916045"/>
            <a:ext cx="7581900" cy="2603500"/>
          </a:xfrm>
          <a:prstGeom prst="rect">
            <a:avLst/>
          </a:prstGeom>
        </p:spPr>
      </p:pic>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354472" y="1498418"/>
            <a:ext cx="9498472" cy="4947138"/>
          </a:xfrm>
        </p:spPr>
        <p:txBody>
          <a:bodyPr>
            <a:noAutofit/>
          </a:bodyPr>
          <a:lstStyle/>
          <a:p>
            <a:pPr lvl="1">
              <a:lnSpc>
                <a:spcPct val="150000"/>
              </a:lnSpc>
              <a:buFont typeface="Wingdings" panose="05000000000000000000" pitchFamily="2" charset="2"/>
              <a:buChar char="Ø"/>
            </a:pPr>
            <a:r>
              <a:rPr lang="en-US" altLang="zh-CN" dirty="0">
                <a:sym typeface="+mn-ea"/>
              </a:rPr>
              <a:t>Bubble</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-The idle time of devices due to computation dependencies</a:t>
            </a:r>
            <a:endParaRPr lang="en-US" altLang="zh-CN" dirty="0">
              <a:sym typeface="+mn-ea"/>
            </a:endParaRPr>
          </a:p>
          <a:p>
            <a:pPr lvl="1">
              <a:lnSpc>
                <a:spcPct val="150000"/>
              </a:lnSpc>
              <a:buFont typeface="Wingdings" panose="05000000000000000000" pitchFamily="2" charset="2"/>
              <a:buChar char="Ø"/>
            </a:pPr>
            <a:r>
              <a:rPr lang="en-US" altLang="zh-CN" dirty="0">
                <a:sym typeface="+mn-ea"/>
              </a:rPr>
              <a:t>Communication Overhead</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-The overhead of inter-node communication is considerable</a:t>
            </a:r>
            <a:endParaRPr lang="en-US" altLang="zh-CN" dirty="0">
              <a:sym typeface="+mn-ea"/>
            </a:endParaRPr>
          </a:p>
          <a:p>
            <a:pPr lvl="1">
              <a:lnSpc>
                <a:spcPct val="150000"/>
              </a:lnSpc>
              <a:buFont typeface="Wingdings" panose="05000000000000000000" pitchFamily="2" charset="2"/>
              <a:buChar char="Ø"/>
            </a:pPr>
            <a:r>
              <a:rPr lang="en-US" altLang="zh-CN" dirty="0">
                <a:sym typeface="+mn-ea"/>
              </a:rPr>
              <a:t>Memory Consumptio</a:t>
            </a:r>
            <a:r>
              <a:rPr lang="en-US" altLang="zh-CN" dirty="0">
                <a:sym typeface="+mn-ea"/>
              </a:rPr>
              <a:t>n</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-Schemes rely </a:t>
            </a:r>
            <a:r>
              <a:rPr lang="en-US" altLang="zh-CN" dirty="0">
                <a:sym typeface="+mn-ea"/>
              </a:rPr>
              <a:t>on have high requirements for single-node memory</a:t>
            </a:r>
            <a:endParaRPr lang="en-US" altLang="zh-CN" dirty="0">
              <a:sym typeface="+mn-ea"/>
            </a:endParaRPr>
          </a:p>
          <a:p>
            <a:pPr lvl="1">
              <a:lnSpc>
                <a:spcPct val="150000"/>
              </a:lnSpc>
              <a:buFont typeface="Wingdings" panose="05000000000000000000" pitchFamily="2" charset="2"/>
              <a:buChar char="Ø"/>
            </a:pPr>
            <a:r>
              <a:rPr lang="en-US" altLang="zh-CN" dirty="0">
                <a:sym typeface="+mn-ea"/>
              </a:rPr>
              <a:t>Hybrid Programming Paradigm</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-Pipeline parallelism is incompatible with traditional parallel programming paradigms</a:t>
            </a:r>
            <a:endParaRPr lang="en-US" altLang="zh-CN"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L</a:t>
            </a:r>
            <a:r>
              <a:rPr lang="zh-CN" altLang="en-US" sz="3200" b="1" kern="1200" dirty="0">
                <a:solidFill>
                  <a:schemeClr val="accent1"/>
                </a:solidFill>
                <a:latin typeface="+mj-lt"/>
                <a:ea typeface="+mj-ea"/>
                <a:cs typeface="+mj-cs"/>
                <a:sym typeface="+mn-ea"/>
              </a:rPr>
              <a:t>imitations</a:t>
            </a:r>
            <a:endParaRPr lang="zh-CN" altLang="en-US" sz="3200" b="1" kern="1200" dirty="0">
              <a:solidFill>
                <a:schemeClr val="accent1"/>
              </a:solidFill>
              <a:latin typeface="+mj-lt"/>
              <a:ea typeface="+mj-ea"/>
              <a:cs typeface="+mj-cs"/>
              <a:sym typeface="+mn-ea"/>
            </a:endParaRPr>
          </a:p>
        </p:txBody>
      </p:sp>
      <p:pic>
        <p:nvPicPr>
          <p:cNvPr id="5" name="图片 4"/>
          <p:cNvPicPr>
            <a:picLocks noChangeAspect="1"/>
          </p:cNvPicPr>
          <p:nvPr>
            <p:custDataLst>
              <p:tags r:id="rId1"/>
            </p:custDataLst>
          </p:nvPr>
        </p:nvPicPr>
        <p:blipFill>
          <a:blip r:embed="rId2"/>
          <a:stretch>
            <a:fillRect/>
          </a:stretch>
        </p:blipFill>
        <p:spPr>
          <a:xfrm>
            <a:off x="167005" y="5083810"/>
            <a:ext cx="7103745" cy="1361440"/>
          </a:xfrm>
          <a:prstGeom prst="rect">
            <a:avLst/>
          </a:prstGeom>
        </p:spPr>
      </p:pic>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custDataLst>
              <p:tags r:id="rId1"/>
            </p:custDataLst>
          </p:nvPr>
        </p:nvSpPr>
        <p:spPr>
          <a:xfrm>
            <a:off x="-425493" y="1786467"/>
            <a:ext cx="9498472" cy="4921250"/>
          </a:xfrm>
        </p:spPr>
        <p:txBody>
          <a:bodyPr>
            <a:noAutofit/>
          </a:bodyPr>
          <a:lstStyle/>
          <a:p>
            <a:pPr marL="457200" lvl="1" indent="0">
              <a:lnSpc>
                <a:spcPct val="150000"/>
              </a:lnSpc>
              <a:buFont typeface="Wingdings" panose="05000000000000000000" pitchFamily="2" charset="2"/>
              <a:buNone/>
            </a:pPr>
            <a:br>
              <a:rPr lang="en-US" altLang="zh-CN" sz="2400" dirty="0"/>
            </a:br>
            <a:br>
              <a:rPr lang="en-US" altLang="zh-CN" sz="2400" dirty="0"/>
            </a:br>
            <a:br>
              <a:rPr lang="en-US" altLang="zh-CN" sz="1470" dirty="0">
                <a:sym typeface="+mn-ea"/>
              </a:rPr>
            </a:br>
            <a:endParaRPr lang="en-US" altLang="zh-CN" sz="1670" dirty="0">
              <a:sym typeface="+mn-ea"/>
            </a:endParaRPr>
          </a:p>
          <a:p>
            <a:pPr lvl="3">
              <a:lnSpc>
                <a:spcPct val="150000"/>
              </a:lnSpc>
              <a:buFont typeface="Arial" panose="020B0604020202090204" pitchFamily="34" charset="0"/>
              <a:buChar char="•"/>
            </a:pPr>
            <a:endParaRPr lang="en-US" altLang="zh-CN" sz="167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Hanayo</a:t>
            </a:r>
            <a:endParaRPr lang="en-US" altLang="zh-CN" sz="3200" b="1" kern="1200" dirty="0">
              <a:solidFill>
                <a:schemeClr val="accent1"/>
              </a:solidFill>
              <a:latin typeface="+mj-lt"/>
              <a:ea typeface="+mj-ea"/>
              <a:cs typeface="+mj-cs"/>
              <a:sym typeface="+mn-ea"/>
            </a:endParaRPr>
          </a:p>
        </p:txBody>
      </p:sp>
      <p:sp>
        <p:nvSpPr>
          <p:cNvPr id="2" name="内容占位符 3"/>
          <p:cNvSpPr>
            <a:spLocks noGrp="1"/>
          </p:cNvSpPr>
          <p:nvPr>
            <p:custDataLst>
              <p:tags r:id="rId2"/>
            </p:custDataLst>
          </p:nvPr>
        </p:nvSpPr>
        <p:spPr>
          <a:xfrm>
            <a:off x="0" y="1676399"/>
            <a:ext cx="9144000" cy="49006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zh-CN" sz="1670" dirty="0">
                <a:sym typeface="+mn-ea"/>
              </a:rPr>
              <a:t>Break Memory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a:t>
            </a:r>
            <a:r>
              <a:rPr lang="en-US" altLang="zh-CN" sz="1500" dirty="0">
                <a:sym typeface="+mn-ea"/>
              </a:rPr>
              <a:t>Decouple the reduction of bubble ratio with model replication</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Break Scaling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-The </a:t>
            </a:r>
            <a:r>
              <a:rPr lang="en-US" altLang="zh-CN" sz="1500" dirty="0">
                <a:sym typeface="+mn-ea"/>
              </a:rPr>
              <a:t>hanayo framework can express mainstream scheduling </a:t>
            </a:r>
            <a:endParaRPr lang="en-US" altLang="zh-CN" sz="1500" dirty="0">
              <a:sym typeface="+mn-ea"/>
            </a:endParaRPr>
          </a:p>
          <a:p>
            <a:pPr marL="457200" lvl="1" indent="0">
              <a:lnSpc>
                <a:spcPct val="150000"/>
              </a:lnSpc>
              <a:buFont typeface="Wingdings" panose="05000000000000000000" pitchFamily="2" charset="2"/>
              <a:buNone/>
            </a:pPr>
            <a:r>
              <a:rPr lang="en-US" altLang="zh-CN" sz="1500" dirty="0">
                <a:sym typeface="+mn-ea"/>
              </a:rPr>
              <a:t>  algorithms in a unified way</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Break Computational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-Reduce bubble ratio to increase throughput</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Break Development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a:t>
            </a:r>
            <a:r>
              <a:rPr lang="en-US" altLang="zh-CN" sz="1500" dirty="0">
                <a:sym typeface="+mn-ea"/>
              </a:rPr>
              <a:t>Us</a:t>
            </a:r>
            <a:r>
              <a:rPr lang="en-US" altLang="zh-CN" sz="1500" dirty="0">
                <a:sym typeface="+mn-ea"/>
              </a:rPr>
              <a:t>e an action list </a:t>
            </a:r>
            <a:r>
              <a:rPr lang="en-US" altLang="zh-CN" sz="1500" dirty="0">
                <a:sym typeface="+mn-ea"/>
              </a:rPr>
              <a:t>to support virtually all pipeline parallel algorithms</a:t>
            </a:r>
            <a:endParaRPr lang="en-US" altLang="zh-CN" sz="1500" dirty="0">
              <a:sym typeface="+mn-ea"/>
            </a:endParaRPr>
          </a:p>
        </p:txBody>
      </p:sp>
      <p:pic>
        <p:nvPicPr>
          <p:cNvPr id="5" name="图片 4"/>
          <p:cNvPicPr>
            <a:picLocks noChangeAspect="1"/>
          </p:cNvPicPr>
          <p:nvPr>
            <p:custDataLst>
              <p:tags r:id="rId3"/>
            </p:custDataLst>
          </p:nvPr>
        </p:nvPicPr>
        <p:blipFill>
          <a:blip r:embed="rId4"/>
          <a:stretch>
            <a:fillRect/>
          </a:stretch>
        </p:blipFill>
        <p:spPr>
          <a:xfrm>
            <a:off x="6048375" y="2367280"/>
            <a:ext cx="2780665" cy="2696845"/>
          </a:xfrm>
          <a:prstGeom prst="rect">
            <a:avLst/>
          </a:prstGeom>
        </p:spPr>
      </p:pic>
    </p:spTree>
  </p:cSld>
  <p:clrMapOvr>
    <a:masterClrMapping/>
  </p:clrMapOvr>
  <p:transition spd="med">
    <p:push/>
  </p:transition>
</p:sld>
</file>

<file path=ppt/tags/tag1.xml><?xml version="1.0" encoding="utf-8"?>
<p:tagLst xmlns:p="http://schemas.openxmlformats.org/presentationml/2006/main">
  <p:tag name="KSO_WM_DIAGRAM_VIRTUALLY_FRAME" val="{&quot;height&quot;:285.4682677165354,&quot;left&quot;:92.85,&quot;top&quot;:87.45,&quot;width&quot;:542.3}"/>
</p:tagLst>
</file>

<file path=ppt/tags/tag10.xml><?xml version="1.0" encoding="utf-8"?>
<p:tagLst xmlns:p="http://schemas.openxmlformats.org/presentationml/2006/main">
  <p:tag name="KSO_WM_DIAGRAM_VIRTUALLY_FRAME" val="{&quot;height&quot;:285.4682677165354,&quot;left&quot;:92.85,&quot;top&quot;:87.45,&quot;width&quot;:542.3}"/>
</p:tagLst>
</file>

<file path=ppt/tags/tag100.xml><?xml version="1.0" encoding="utf-8"?>
<p:tagLst xmlns:p="http://schemas.openxmlformats.org/presentationml/2006/main">
  <p:tag name="KSO_WM_DIAGRAM_VIRTUALLY_FRAME" val="{&quot;height&quot;:285.4682677165354,&quot;left&quot;:92.85,&quot;top&quot;:87.45,&quot;width&quot;:542.3}"/>
</p:tagLst>
</file>

<file path=ppt/tags/tag101.xml><?xml version="1.0" encoding="utf-8"?>
<p:tagLst xmlns:p="http://schemas.openxmlformats.org/presentationml/2006/main">
  <p:tag name="KSO_WM_DIAGRAM_VIRTUALLY_FRAME" val="{&quot;height&quot;:285.4682677165354,&quot;left&quot;:92.85,&quot;top&quot;:87.45,&quot;width&quot;:542.3}"/>
</p:tagLst>
</file>

<file path=ppt/tags/tag102.xml><?xml version="1.0" encoding="utf-8"?>
<p:tagLst xmlns:p="http://schemas.openxmlformats.org/presentationml/2006/main">
  <p:tag name="KSO_WM_DIAGRAM_VIRTUALLY_FRAME" val="{&quot;height&quot;:285.4682677165354,&quot;left&quot;:92.85,&quot;top&quot;:87.45,&quot;width&quot;:542.3}"/>
</p:tagLst>
</file>

<file path=ppt/tags/tag103.xml><?xml version="1.0" encoding="utf-8"?>
<p:tagLst xmlns:p="http://schemas.openxmlformats.org/presentationml/2006/main">
  <p:tag name="KSO_WM_DIAGRAM_VIRTUALLY_FRAME" val="{&quot;height&quot;:285.4682677165354,&quot;left&quot;:92.85,&quot;top&quot;:87.45,&quot;width&quot;:542.3}"/>
</p:tagLst>
</file>

<file path=ppt/tags/tag104.xml><?xml version="1.0" encoding="utf-8"?>
<p:tagLst xmlns:p="http://schemas.openxmlformats.org/presentationml/2006/main">
  <p:tag name="KSO_WM_DIAGRAM_VIRTUALLY_FRAME" val="{&quot;height&quot;:285.4682677165354,&quot;left&quot;:92.85,&quot;top&quot;:87.45,&quot;width&quot;:542.3}"/>
</p:tagLst>
</file>

<file path=ppt/tags/tag105.xml><?xml version="1.0" encoding="utf-8"?>
<p:tagLst xmlns:p="http://schemas.openxmlformats.org/presentationml/2006/main">
  <p:tag name="KSO_WM_DIAGRAM_VIRTUALLY_FRAME" val="{&quot;height&quot;:285.4682677165354,&quot;left&quot;:92.85,&quot;top&quot;:87.45,&quot;width&quot;:542.3}"/>
</p:tagLst>
</file>

<file path=ppt/tags/tag106.xml><?xml version="1.0" encoding="utf-8"?>
<p:tagLst xmlns:p="http://schemas.openxmlformats.org/presentationml/2006/main">
  <p:tag name="KSO_WM_DIAGRAM_VIRTUALLY_FRAME" val="{&quot;height&quot;:285.4682677165354,&quot;left&quot;:92.85,&quot;top&quot;:87.45,&quot;width&quot;:542.3}"/>
</p:tagLst>
</file>

<file path=ppt/tags/tag107.xml><?xml version="1.0" encoding="utf-8"?>
<p:tagLst xmlns:p="http://schemas.openxmlformats.org/presentationml/2006/main">
  <p:tag name="COMMONDATA" val="eyJoZGlkIjoiNmE5ODU1Mzg1MzBiZjdhNjc2MmZhMjkyMjRmZjE4YmQifQ=="/>
  <p:tag name="commondata" val="eyJoZGlkIjoiOWExNTU5Yjg5MDc4ZjA1NGZiNWE4MWNjMzdjZmM3ZmMifQ=="/>
</p:tagLst>
</file>

<file path=ppt/tags/tag11.xml><?xml version="1.0" encoding="utf-8"?>
<p:tagLst xmlns:p="http://schemas.openxmlformats.org/presentationml/2006/main">
  <p:tag name="KSO_WM_DIAGRAM_VIRTUALLY_FRAME" val="{&quot;height&quot;:285.4682677165354,&quot;left&quot;:92.85,&quot;top&quot;:87.45,&quot;width&quot;:542.3}"/>
</p:tagLst>
</file>

<file path=ppt/tags/tag12.xml><?xml version="1.0" encoding="utf-8"?>
<p:tagLst xmlns:p="http://schemas.openxmlformats.org/presentationml/2006/main">
  <p:tag name="KSO_WM_DIAGRAM_VIRTUALLY_FRAME" val="{&quot;height&quot;:285.4682677165354,&quot;left&quot;:92.85,&quot;top&quot;:87.45,&quot;width&quot;:542.3}"/>
</p:tagLst>
</file>

<file path=ppt/tags/tag13.xml><?xml version="1.0" encoding="utf-8"?>
<p:tagLst xmlns:p="http://schemas.openxmlformats.org/presentationml/2006/main">
  <p:tag name="KSO_WM_DIAGRAM_VIRTUALLY_FRAME" val="{&quot;height&quot;:285.4682677165354,&quot;left&quot;:92.85,&quot;top&quot;:87.45,&quot;width&quot;:542.3}"/>
</p:tagLst>
</file>

<file path=ppt/tags/tag14.xml><?xml version="1.0" encoding="utf-8"?>
<p:tagLst xmlns:p="http://schemas.openxmlformats.org/presentationml/2006/main">
  <p:tag name="KSO_WM_DIAGRAM_VIRTUALLY_FRAME" val="{&quot;height&quot;:285.4682677165354,&quot;left&quot;:92.85,&quot;top&quot;:87.45,&quot;width&quot;:542.3}"/>
</p:tagLst>
</file>

<file path=ppt/tags/tag15.xml><?xml version="1.0" encoding="utf-8"?>
<p:tagLst xmlns:p="http://schemas.openxmlformats.org/presentationml/2006/main">
  <p:tag name="KSO_WM_DIAGRAM_VIRTUALLY_FRAME" val="{&quot;height&quot;:285.4682677165354,&quot;left&quot;:92.85,&quot;top&quot;:87.45,&quot;width&quot;:542.3}"/>
</p:tagLst>
</file>

<file path=ppt/tags/tag16.xml><?xml version="1.0" encoding="utf-8"?>
<p:tagLst xmlns:p="http://schemas.openxmlformats.org/presentationml/2006/main">
  <p:tag name="KSO_WM_DIAGRAM_VIRTUALLY_FRAME" val="{&quot;height&quot;:285.4682677165354,&quot;left&quot;:92.85,&quot;top&quot;:87.45,&quot;width&quot;:542.3}"/>
</p:tagLst>
</file>

<file path=ppt/tags/tag17.xml><?xml version="1.0" encoding="utf-8"?>
<p:tagLst xmlns:p="http://schemas.openxmlformats.org/presentationml/2006/main">
  <p:tag name="KSO_WM_DIAGRAM_VIRTUALLY_FRAME" val="{&quot;height&quot;:285.4682677165354,&quot;left&quot;:92.85,&quot;top&quot;:87.45,&quot;width&quot;:542.3}"/>
</p:tagLst>
</file>

<file path=ppt/tags/tag18.xml><?xml version="1.0" encoding="utf-8"?>
<p:tagLst xmlns:p="http://schemas.openxmlformats.org/presentationml/2006/main">
  <p:tag name="KSO_WM_DIAGRAM_VIRTUALLY_FRAME" val="{&quot;height&quot;:285.4682677165354,&quot;left&quot;:92.85,&quot;top&quot;:87.45,&quot;width&quot;:542.3}"/>
</p:tagLst>
</file>

<file path=ppt/tags/tag19.xml><?xml version="1.0" encoding="utf-8"?>
<p:tagLst xmlns:p="http://schemas.openxmlformats.org/presentationml/2006/main">
  <p:tag name="KSO_WM_DIAGRAM_VIRTUALLY_FRAME" val="{&quot;height&quot;:285.4682677165354,&quot;left&quot;:92.85,&quot;top&quot;:87.45,&quot;width&quot;:542.3}"/>
</p:tagLst>
</file>

<file path=ppt/tags/tag2.xml><?xml version="1.0" encoding="utf-8"?>
<p:tagLst xmlns:p="http://schemas.openxmlformats.org/presentationml/2006/main">
  <p:tag name="KSO_WM_DIAGRAM_VIRTUALLY_FRAME" val="{&quot;height&quot;:285.4682677165354,&quot;left&quot;:92.85,&quot;top&quot;:87.45,&quot;width&quot;:542.3}"/>
</p:tagLst>
</file>

<file path=ppt/tags/tag20.xml><?xml version="1.0" encoding="utf-8"?>
<p:tagLst xmlns:p="http://schemas.openxmlformats.org/presentationml/2006/main">
  <p:tag name="KSO_WM_DIAGRAM_VIRTUALLY_FRAME" val="{&quot;height&quot;:285.4682677165354,&quot;left&quot;:92.85,&quot;top&quot;:87.45,&quot;width&quot;:542.3}"/>
</p:tagLst>
</file>

<file path=ppt/tags/tag21.xml><?xml version="1.0" encoding="utf-8"?>
<p:tagLst xmlns:p="http://schemas.openxmlformats.org/presentationml/2006/main">
  <p:tag name="KSO_WM_DIAGRAM_VIRTUALLY_FRAME" val="{&quot;height&quot;:285.4682677165354,&quot;left&quot;:92.85,&quot;top&quot;:87.45,&quot;width&quot;:542.3}"/>
</p:tagLst>
</file>

<file path=ppt/tags/tag22.xml><?xml version="1.0" encoding="utf-8"?>
<p:tagLst xmlns:p="http://schemas.openxmlformats.org/presentationml/2006/main">
  <p:tag name="KSO_WM_DIAGRAM_VIRTUALLY_FRAME" val="{&quot;height&quot;:285.4682677165354,&quot;left&quot;:92.85,&quot;top&quot;:87.45,&quot;width&quot;:542.3}"/>
</p:tagLst>
</file>

<file path=ppt/tags/tag23.xml><?xml version="1.0" encoding="utf-8"?>
<p:tagLst xmlns:p="http://schemas.openxmlformats.org/presentationml/2006/main">
  <p:tag name="KSO_WM_DIAGRAM_VIRTUALLY_FRAME" val="{&quot;height&quot;:285.4682677165354,&quot;left&quot;:92.85,&quot;top&quot;:87.45,&quot;width&quot;:542.3}"/>
</p:tagLst>
</file>

<file path=ppt/tags/tag24.xml><?xml version="1.0" encoding="utf-8"?>
<p:tagLst xmlns:p="http://schemas.openxmlformats.org/presentationml/2006/main">
  <p:tag name="KSO_WM_DIAGRAM_VIRTUALLY_FRAME" val="{&quot;height&quot;:285.4682677165354,&quot;left&quot;:92.85,&quot;top&quot;:87.45,&quot;width&quot;:542.3}"/>
</p:tagLst>
</file>

<file path=ppt/tags/tag25.xml><?xml version="1.0" encoding="utf-8"?>
<p:tagLst xmlns:p="http://schemas.openxmlformats.org/presentationml/2006/main">
  <p:tag name="KSO_WM_DIAGRAM_VIRTUALLY_FRAME" val="{&quot;height&quot;:285.4682677165354,&quot;left&quot;:92.85,&quot;top&quot;:87.45,&quot;width&quot;:542.3}"/>
</p:tagLst>
</file>

<file path=ppt/tags/tag26.xml><?xml version="1.0" encoding="utf-8"?>
<p:tagLst xmlns:p="http://schemas.openxmlformats.org/presentationml/2006/main">
  <p:tag name="KSO_WM_DIAGRAM_VIRTUALLY_FRAME" val="{&quot;height&quot;:285.4682677165354,&quot;left&quot;:92.85,&quot;top&quot;:87.45,&quot;width&quot;:542.3}"/>
</p:tagLst>
</file>

<file path=ppt/tags/tag27.xml><?xml version="1.0" encoding="utf-8"?>
<p:tagLst xmlns:p="http://schemas.openxmlformats.org/presentationml/2006/main">
  <p:tag name="KSO_WM_DIAGRAM_VIRTUALLY_FRAME" val="{&quot;height&quot;:285.4682677165354,&quot;left&quot;:92.85,&quot;top&quot;:87.45,&quot;width&quot;:542.3}"/>
</p:tagLst>
</file>

<file path=ppt/tags/tag28.xml><?xml version="1.0" encoding="utf-8"?>
<p:tagLst xmlns:p="http://schemas.openxmlformats.org/presentationml/2006/main">
  <p:tag name="KSO_WM_DIAGRAM_VIRTUALLY_FRAME" val="{&quot;height&quot;:285.4682677165354,&quot;left&quot;:92.85,&quot;top&quot;:87.45,&quot;width&quot;:542.3}"/>
</p:tagLst>
</file>

<file path=ppt/tags/tag29.xml><?xml version="1.0" encoding="utf-8"?>
<p:tagLst xmlns:p="http://schemas.openxmlformats.org/presentationml/2006/main">
  <p:tag name="KSO_WM_DIAGRAM_VIRTUALLY_FRAME" val="{&quot;height&quot;:285.4682677165354,&quot;left&quot;:92.85,&quot;top&quot;:87.45,&quot;width&quot;:542.3}"/>
</p:tagLst>
</file>

<file path=ppt/tags/tag3.xml><?xml version="1.0" encoding="utf-8"?>
<p:tagLst xmlns:p="http://schemas.openxmlformats.org/presentationml/2006/main">
  <p:tag name="KSO_WM_DIAGRAM_VIRTUALLY_FRAME" val="{&quot;height&quot;:285.4682677165354,&quot;left&quot;:92.85,&quot;top&quot;:87.45,&quot;width&quot;:542.3}"/>
</p:tagLst>
</file>

<file path=ppt/tags/tag30.xml><?xml version="1.0" encoding="utf-8"?>
<p:tagLst xmlns:p="http://schemas.openxmlformats.org/presentationml/2006/main">
  <p:tag name="KSO_WM_DIAGRAM_VIRTUALLY_FRAME" val="{&quot;height&quot;:285.4682677165354,&quot;left&quot;:92.85,&quot;top&quot;:87.45,&quot;width&quot;:542.3}"/>
</p:tagLst>
</file>

<file path=ppt/tags/tag31.xml><?xml version="1.0" encoding="utf-8"?>
<p:tagLst xmlns:p="http://schemas.openxmlformats.org/presentationml/2006/main">
  <p:tag name="KSO_WM_DIAGRAM_VIRTUALLY_FRAME" val="{&quot;height&quot;:285.4682677165354,&quot;left&quot;:92.85,&quot;top&quot;:87.45,&quot;width&quot;:542.3}"/>
</p:tagLst>
</file>

<file path=ppt/tags/tag32.xml><?xml version="1.0" encoding="utf-8"?>
<p:tagLst xmlns:p="http://schemas.openxmlformats.org/presentationml/2006/main">
  <p:tag name="KSO_WM_DIAGRAM_VIRTUALLY_FRAME" val="{&quot;height&quot;:285.4682677165354,&quot;left&quot;:92.85,&quot;top&quot;:87.45,&quot;width&quot;:542.3}"/>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285.4682677165354,&quot;left&quot;:92.85,&quot;top&quot;:87.45,&quot;width&quot;:542.3}"/>
</p:tagLst>
</file>

<file path=ppt/tags/tag40.xml><?xml version="1.0" encoding="utf-8"?>
<p:tagLst xmlns:p="http://schemas.openxmlformats.org/presentationml/2006/main">
  <p:tag name="KSO_WM_DIAGRAM_VIRTUALLY_FRAME" val="{&quot;height&quot;:285.4682677165354,&quot;left&quot;:92.85,&quot;top&quot;:87.45,&quot;width&quot;:542.3}"/>
</p:tagLst>
</file>

<file path=ppt/tags/tag41.xml><?xml version="1.0" encoding="utf-8"?>
<p:tagLst xmlns:p="http://schemas.openxmlformats.org/presentationml/2006/main">
  <p:tag name="KSO_WM_DIAGRAM_VIRTUALLY_FRAME" val="{&quot;height&quot;:285.4682677165354,&quot;left&quot;:92.85,&quot;top&quot;:87.45,&quot;width&quot;:542.3}"/>
</p:tagLst>
</file>

<file path=ppt/tags/tag42.xml><?xml version="1.0" encoding="utf-8"?>
<p:tagLst xmlns:p="http://schemas.openxmlformats.org/presentationml/2006/main">
  <p:tag name="KSO_WM_DIAGRAM_VIRTUALLY_FRAME" val="{&quot;height&quot;:285.4682677165354,&quot;left&quot;:92.85,&quot;top&quot;:87.45,&quot;width&quot;:542.3}"/>
</p:tagLst>
</file>

<file path=ppt/tags/tag43.xml><?xml version="1.0" encoding="utf-8"?>
<p:tagLst xmlns:p="http://schemas.openxmlformats.org/presentationml/2006/main">
  <p:tag name="KSO_WM_DIAGRAM_VIRTUALLY_FRAME" val="{&quot;height&quot;:285.4682677165354,&quot;left&quot;:92.85,&quot;top&quot;:87.45,&quot;width&quot;:542.3}"/>
</p:tagLst>
</file>

<file path=ppt/tags/tag44.xml><?xml version="1.0" encoding="utf-8"?>
<p:tagLst xmlns:p="http://schemas.openxmlformats.org/presentationml/2006/main">
  <p:tag name="KSO_WM_DIAGRAM_VIRTUALLY_FRAME" val="{&quot;height&quot;:285.4682677165354,&quot;left&quot;:92.85,&quot;top&quot;:87.45,&quot;width&quot;:542.3}"/>
</p:tagLst>
</file>

<file path=ppt/tags/tag45.xml><?xml version="1.0" encoding="utf-8"?>
<p:tagLst xmlns:p="http://schemas.openxmlformats.org/presentationml/2006/main">
  <p:tag name="KSO_WM_DIAGRAM_VIRTUALLY_FRAME" val="{&quot;height&quot;:285.4682677165354,&quot;left&quot;:92.85,&quot;top&quot;:87.45,&quot;width&quot;:542.3}"/>
</p:tagLst>
</file>

<file path=ppt/tags/tag46.xml><?xml version="1.0" encoding="utf-8"?>
<p:tagLst xmlns:p="http://schemas.openxmlformats.org/presentationml/2006/main">
  <p:tag name="KSO_WM_DIAGRAM_VIRTUALLY_FRAME" val="{&quot;height&quot;:285.4682677165354,&quot;left&quot;:92.85,&quot;top&quot;:87.45,&quot;width&quot;:542.3}"/>
</p:tagLst>
</file>

<file path=ppt/tags/tag47.xml><?xml version="1.0" encoding="utf-8"?>
<p:tagLst xmlns:p="http://schemas.openxmlformats.org/presentationml/2006/main">
  <p:tag name="KSO_WM_DIAGRAM_VIRTUALLY_FRAME" val="{&quot;height&quot;:285.4682677165354,&quot;left&quot;:92.85,&quot;top&quot;:87.45,&quot;width&quot;:542.3}"/>
</p:tagLst>
</file>

<file path=ppt/tags/tag48.xml><?xml version="1.0" encoding="utf-8"?>
<p:tagLst xmlns:p="http://schemas.openxmlformats.org/presentationml/2006/main">
  <p:tag name="KSO_WM_DIAGRAM_VIRTUALLY_FRAME" val="{&quot;height&quot;:285.4682677165354,&quot;left&quot;:92.85,&quot;top&quot;:87.45,&quot;width&quot;:542.3}"/>
</p:tagLst>
</file>

<file path=ppt/tags/tag49.xml><?xml version="1.0" encoding="utf-8"?>
<p:tagLst xmlns:p="http://schemas.openxmlformats.org/presentationml/2006/main">
  <p:tag name="KSO_WM_DIAGRAM_VIRTUALLY_FRAME" val="{&quot;height&quot;:285.4682677165354,&quot;left&quot;:92.85,&quot;top&quot;:87.45,&quot;width&quot;:542.3}"/>
</p:tagLst>
</file>

<file path=ppt/tags/tag5.xml><?xml version="1.0" encoding="utf-8"?>
<p:tagLst xmlns:p="http://schemas.openxmlformats.org/presentationml/2006/main">
  <p:tag name="KSO_WM_DIAGRAM_VIRTUALLY_FRAME" val="{&quot;height&quot;:285.4682677165354,&quot;left&quot;:92.85,&quot;top&quot;:87.45,&quot;width&quot;:542.3}"/>
</p:tagLst>
</file>

<file path=ppt/tags/tag50.xml><?xml version="1.0" encoding="utf-8"?>
<p:tagLst xmlns:p="http://schemas.openxmlformats.org/presentationml/2006/main">
  <p:tag name="KSO_WM_DIAGRAM_VIRTUALLY_FRAME" val="{&quot;height&quot;:285.4682677165354,&quot;left&quot;:92.85,&quot;top&quot;:87.45,&quot;width&quot;:542.3}"/>
</p:tagLst>
</file>

<file path=ppt/tags/tag51.xml><?xml version="1.0" encoding="utf-8"?>
<p:tagLst xmlns:p="http://schemas.openxmlformats.org/presentationml/2006/main">
  <p:tag name="KSO_WM_DIAGRAM_VIRTUALLY_FRAME" val="{&quot;height&quot;:285.4682677165354,&quot;left&quot;:92.85,&quot;top&quot;:87.45,&quot;width&quot;:542.3}"/>
</p:tagLst>
</file>

<file path=ppt/tags/tag52.xml><?xml version="1.0" encoding="utf-8"?>
<p:tagLst xmlns:p="http://schemas.openxmlformats.org/presentationml/2006/main">
  <p:tag name="KSO_WM_DIAGRAM_VIRTUALLY_FRAME" val="{&quot;height&quot;:285.4682677165354,&quot;left&quot;:92.85,&quot;top&quot;:87.45,&quot;width&quot;:542.3}"/>
</p:tagLst>
</file>

<file path=ppt/tags/tag53.xml><?xml version="1.0" encoding="utf-8"?>
<p:tagLst xmlns:p="http://schemas.openxmlformats.org/presentationml/2006/main">
  <p:tag name="KSO_WM_DIAGRAM_VIRTUALLY_FRAME" val="{&quot;height&quot;:285.4682677165354,&quot;left&quot;:92.85,&quot;top&quot;:87.45,&quot;width&quot;:542.3}"/>
</p:tagLst>
</file>

<file path=ppt/tags/tag54.xml><?xml version="1.0" encoding="utf-8"?>
<p:tagLst xmlns:p="http://schemas.openxmlformats.org/presentationml/2006/main">
  <p:tag name="KSO_WM_DIAGRAM_VIRTUALLY_FRAME" val="{&quot;height&quot;:285.4682677165354,&quot;left&quot;:92.85,&quot;top&quot;:87.45,&quot;width&quot;:542.3}"/>
</p:tagLst>
</file>

<file path=ppt/tags/tag55.xml><?xml version="1.0" encoding="utf-8"?>
<p:tagLst xmlns:p="http://schemas.openxmlformats.org/presentationml/2006/main">
  <p:tag name="KSO_WM_DIAGRAM_VIRTUALLY_FRAME" val="{&quot;height&quot;:285.4682677165354,&quot;left&quot;:92.85,&quot;top&quot;:87.45,&quot;width&quot;:542.3}"/>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DIAGRAM_VIRTUALLY_FRAME" val="{&quot;height&quot;:285.4682677165354,&quot;left&quot;:92.85,&quot;top&quot;:87.45,&quot;width&quot;:542.3}"/>
</p:tagLst>
</file>

<file path=ppt/tags/tag6.xml><?xml version="1.0" encoding="utf-8"?>
<p:tagLst xmlns:p="http://schemas.openxmlformats.org/presentationml/2006/main">
  <p:tag name="KSO_WM_DIAGRAM_VIRTUALLY_FRAME" val="{&quot;height&quot;:285.4682677165354,&quot;left&quot;:92.85,&quot;top&quot;:87.45,&quot;width&quot;:542.3}"/>
</p:tagLst>
</file>

<file path=ppt/tags/tag60.xml><?xml version="1.0" encoding="utf-8"?>
<p:tagLst xmlns:p="http://schemas.openxmlformats.org/presentationml/2006/main">
  <p:tag name="KSO_WM_DIAGRAM_VIRTUALLY_FRAME" val="{&quot;height&quot;:285.4682677165354,&quot;left&quot;:92.85,&quot;top&quot;:87.45,&quot;width&quot;:542.3}"/>
</p:tagLst>
</file>

<file path=ppt/tags/tag61.xml><?xml version="1.0" encoding="utf-8"?>
<p:tagLst xmlns:p="http://schemas.openxmlformats.org/presentationml/2006/main">
  <p:tag name="KSO_WM_DIAGRAM_VIRTUALLY_FRAME" val="{&quot;height&quot;:285.4682677165354,&quot;left&quot;:92.85,&quot;top&quot;:87.45,&quot;width&quot;:542.3}"/>
</p:tagLst>
</file>

<file path=ppt/tags/tag62.xml><?xml version="1.0" encoding="utf-8"?>
<p:tagLst xmlns:p="http://schemas.openxmlformats.org/presentationml/2006/main">
  <p:tag name="KSO_WM_DIAGRAM_VIRTUALLY_FRAME" val="{&quot;height&quot;:285.4682677165354,&quot;left&quot;:92.85,&quot;top&quot;:87.45,&quot;width&quot;:542.3}"/>
</p:tagLst>
</file>

<file path=ppt/tags/tag63.xml><?xml version="1.0" encoding="utf-8"?>
<p:tagLst xmlns:p="http://schemas.openxmlformats.org/presentationml/2006/main">
  <p:tag name="KSO_WM_DIAGRAM_VIRTUALLY_FRAME" val="{&quot;height&quot;:285.4682677165354,&quot;left&quot;:92.85,&quot;top&quot;:87.45,&quot;width&quot;:542.3}"/>
</p:tagLst>
</file>

<file path=ppt/tags/tag64.xml><?xml version="1.0" encoding="utf-8"?>
<p:tagLst xmlns:p="http://schemas.openxmlformats.org/presentationml/2006/main">
  <p:tag name="KSO_WM_DIAGRAM_VIRTUALLY_FRAME" val="{&quot;height&quot;:285.4682677165354,&quot;left&quot;:92.85,&quot;top&quot;:87.45,&quot;width&quot;:542.3}"/>
</p:tagLst>
</file>

<file path=ppt/tags/tag65.xml><?xml version="1.0" encoding="utf-8"?>
<p:tagLst xmlns:p="http://schemas.openxmlformats.org/presentationml/2006/main">
  <p:tag name="KSO_WM_DIAGRAM_VIRTUALLY_FRAME" val="{&quot;height&quot;:285.4682677165354,&quot;left&quot;:92.85,&quot;top&quot;:87.45,&quot;width&quot;:542.3}"/>
</p:tagLst>
</file>

<file path=ppt/tags/tag66.xml><?xml version="1.0" encoding="utf-8"?>
<p:tagLst xmlns:p="http://schemas.openxmlformats.org/presentationml/2006/main">
  <p:tag name="KSO_WM_DIAGRAM_VIRTUALLY_FRAME" val="{&quot;height&quot;:285.4682677165354,&quot;left&quot;:92.85,&quot;top&quot;:87.45,&quot;width&quot;:542.3}"/>
</p:tagLst>
</file>

<file path=ppt/tags/tag67.xml><?xml version="1.0" encoding="utf-8"?>
<p:tagLst xmlns:p="http://schemas.openxmlformats.org/presentationml/2006/main">
  <p:tag name="KSO_WM_DIAGRAM_VIRTUALLY_FRAME" val="{&quot;height&quot;:285.4682677165354,&quot;left&quot;:92.85,&quot;top&quot;:87.45,&quot;width&quot;:542.3}"/>
</p:tagLst>
</file>

<file path=ppt/tags/tag68.xml><?xml version="1.0" encoding="utf-8"?>
<p:tagLst xmlns:p="http://schemas.openxmlformats.org/presentationml/2006/main">
  <p:tag name="KSO_WM_DIAGRAM_VIRTUALLY_FRAME" val="{&quot;height&quot;:285.4682677165354,&quot;left&quot;:92.85,&quot;top&quot;:87.45,&quot;width&quot;:542.3}"/>
</p:tagLst>
</file>

<file path=ppt/tags/tag69.xml><?xml version="1.0" encoding="utf-8"?>
<p:tagLst xmlns:p="http://schemas.openxmlformats.org/presentationml/2006/main">
  <p:tag name="KSO_WM_DIAGRAM_VIRTUALLY_FRAME" val="{&quot;height&quot;:285.4682677165354,&quot;left&quot;:92.85,&quot;top&quot;:87.45,&quot;width&quot;:542.3}"/>
</p:tagLst>
</file>

<file path=ppt/tags/tag7.xml><?xml version="1.0" encoding="utf-8"?>
<p:tagLst xmlns:p="http://schemas.openxmlformats.org/presentationml/2006/main">
  <p:tag name="KSO_WM_DIAGRAM_VIRTUALLY_FRAME" val="{&quot;height&quot;:285.4682677165354,&quot;left&quot;:92.85,&quot;top&quot;:87.45,&quot;width&quot;:542.3}"/>
</p:tagLst>
</file>

<file path=ppt/tags/tag70.xml><?xml version="1.0" encoding="utf-8"?>
<p:tagLst xmlns:p="http://schemas.openxmlformats.org/presentationml/2006/main">
  <p:tag name="KSO_WM_DIAGRAM_VIRTUALLY_FRAME" val="{&quot;height&quot;:285.4682677165354,&quot;left&quot;:92.85,&quot;top&quot;:87.45,&quot;width&quot;:542.3}"/>
</p:tagLst>
</file>

<file path=ppt/tags/tag71.xml><?xml version="1.0" encoding="utf-8"?>
<p:tagLst xmlns:p="http://schemas.openxmlformats.org/presentationml/2006/main">
  <p:tag name="KSO_WM_DIAGRAM_VIRTUALLY_FRAME" val="{&quot;height&quot;:285.4682677165354,&quot;left&quot;:92.85,&quot;top&quot;:87.45,&quot;width&quot;:542.3}"/>
</p:tagLst>
</file>

<file path=ppt/tags/tag72.xml><?xml version="1.0" encoding="utf-8"?>
<p:tagLst xmlns:p="http://schemas.openxmlformats.org/presentationml/2006/main">
  <p:tag name="KSO_WM_DIAGRAM_VIRTUALLY_FRAME" val="{&quot;height&quot;:285.4682677165354,&quot;left&quot;:92.85,&quot;top&quot;:87.45,&quot;width&quot;:542.3}"/>
</p:tagLst>
</file>

<file path=ppt/tags/tag73.xml><?xml version="1.0" encoding="utf-8"?>
<p:tagLst xmlns:p="http://schemas.openxmlformats.org/presentationml/2006/main">
  <p:tag name="KSO_WM_DIAGRAM_VIRTUALLY_FRAME" val="{&quot;height&quot;:285.4682677165354,&quot;left&quot;:92.85,&quot;top&quot;:87.45,&quot;width&quot;:542.3}"/>
</p:tagLst>
</file>

<file path=ppt/tags/tag74.xml><?xml version="1.0" encoding="utf-8"?>
<p:tagLst xmlns:p="http://schemas.openxmlformats.org/presentationml/2006/main">
  <p:tag name="KSO_WM_DIAGRAM_VIRTUALLY_FRAME" val="{&quot;height&quot;:285.4682677165354,&quot;left&quot;:92.85,&quot;top&quot;:87.45,&quot;width&quot;:542.3}"/>
</p:tagLst>
</file>

<file path=ppt/tags/tag75.xml><?xml version="1.0" encoding="utf-8"?>
<p:tagLst xmlns:p="http://schemas.openxmlformats.org/presentationml/2006/main">
  <p:tag name="KSO_WM_DIAGRAM_VIRTUALLY_FRAME" val="{&quot;height&quot;:285.4682677165354,&quot;left&quot;:92.85,&quot;top&quot;:87.45,&quot;width&quot;:542.3}"/>
</p:tagLst>
</file>

<file path=ppt/tags/tag76.xml><?xml version="1.0" encoding="utf-8"?>
<p:tagLst xmlns:p="http://schemas.openxmlformats.org/presentationml/2006/main">
  <p:tag name="KSO_WM_DIAGRAM_VIRTUALLY_FRAME" val="{&quot;height&quot;:285.4682677165354,&quot;left&quot;:92.85,&quot;top&quot;:87.45,&quot;width&quot;:542.3}"/>
</p:tagLst>
</file>

<file path=ppt/tags/tag77.xml><?xml version="1.0" encoding="utf-8"?>
<p:tagLst xmlns:p="http://schemas.openxmlformats.org/presentationml/2006/main">
  <p:tag name="KSO_WM_DIAGRAM_VIRTUALLY_FRAME" val="{&quot;height&quot;:285.4682677165354,&quot;left&quot;:92.85,&quot;top&quot;:87.45,&quot;width&quot;:542.3}"/>
</p:tagLst>
</file>

<file path=ppt/tags/tag78.xml><?xml version="1.0" encoding="utf-8"?>
<p:tagLst xmlns:p="http://schemas.openxmlformats.org/presentationml/2006/main">
  <p:tag name="KSO_WM_DIAGRAM_VIRTUALLY_FRAME" val="{&quot;height&quot;:285.4682677165354,&quot;left&quot;:92.85,&quot;top&quot;:87.45,&quot;width&quot;:542.3}"/>
</p:tagLst>
</file>

<file path=ppt/tags/tag79.xml><?xml version="1.0" encoding="utf-8"?>
<p:tagLst xmlns:p="http://schemas.openxmlformats.org/presentationml/2006/main">
  <p:tag name="KSO_WM_DIAGRAM_VIRTUALLY_FRAME" val="{&quot;height&quot;:285.4682677165354,&quot;left&quot;:92.85,&quot;top&quot;:87.45,&quot;width&quot;:542.3}"/>
</p:tagLst>
</file>

<file path=ppt/tags/tag8.xml><?xml version="1.0" encoding="utf-8"?>
<p:tagLst xmlns:p="http://schemas.openxmlformats.org/presentationml/2006/main">
  <p:tag name="KSO_WM_DIAGRAM_VIRTUALLY_FRAME" val="{&quot;height&quot;:285.4682677165354,&quot;left&quot;:92.85,&quot;top&quot;:87.45,&quot;width&quot;:542.3}"/>
</p:tagLst>
</file>

<file path=ppt/tags/tag80.xml><?xml version="1.0" encoding="utf-8"?>
<p:tagLst xmlns:p="http://schemas.openxmlformats.org/presentationml/2006/main">
  <p:tag name="KSO_WM_DIAGRAM_VIRTUALLY_FRAME" val="{&quot;height&quot;:285.4682677165354,&quot;left&quot;:92.85,&quot;top&quot;:87.45,&quot;width&quot;:542.3}"/>
</p:tagLst>
</file>

<file path=ppt/tags/tag81.xml><?xml version="1.0" encoding="utf-8"?>
<p:tagLst xmlns:p="http://schemas.openxmlformats.org/presentationml/2006/main">
  <p:tag name="KSO_WM_DIAGRAM_VIRTUALLY_FRAME" val="{&quot;height&quot;:285.4682677165354,&quot;left&quot;:92.85,&quot;top&quot;:87.45,&quot;width&quot;:542.3}"/>
</p:tagLst>
</file>

<file path=ppt/tags/tag82.xml><?xml version="1.0" encoding="utf-8"?>
<p:tagLst xmlns:p="http://schemas.openxmlformats.org/presentationml/2006/main">
  <p:tag name="KSO_WM_DIAGRAM_VIRTUALLY_FRAME" val="{&quot;height&quot;:285.4682677165354,&quot;left&quot;:92.85,&quot;top&quot;:87.45,&quot;width&quot;:542.3}"/>
</p:tagLst>
</file>

<file path=ppt/tags/tag83.xml><?xml version="1.0" encoding="utf-8"?>
<p:tagLst xmlns:p="http://schemas.openxmlformats.org/presentationml/2006/main">
  <p:tag name="KSO_WM_DIAGRAM_VIRTUALLY_FRAME" val="{&quot;height&quot;:285.4682677165354,&quot;left&quot;:92.85,&quot;top&quot;:87.45,&quot;width&quot;:542.3}"/>
</p:tagLst>
</file>

<file path=ppt/tags/tag84.xml><?xml version="1.0" encoding="utf-8"?>
<p:tagLst xmlns:p="http://schemas.openxmlformats.org/presentationml/2006/main">
  <p:tag name="KSO_WM_DIAGRAM_VIRTUALLY_FRAME" val="{&quot;height&quot;:285.4682677165354,&quot;left&quot;:92.85,&quot;top&quot;:87.45,&quot;width&quot;:542.3}"/>
</p:tagLst>
</file>

<file path=ppt/tags/tag85.xml><?xml version="1.0" encoding="utf-8"?>
<p:tagLst xmlns:p="http://schemas.openxmlformats.org/presentationml/2006/main">
  <p:tag name="KSO_WM_DIAGRAM_VIRTUALLY_FRAME" val="{&quot;height&quot;:285.4682677165354,&quot;left&quot;:92.85,&quot;top&quot;:87.45,&quot;width&quot;:542.3}"/>
</p:tagLst>
</file>

<file path=ppt/tags/tag86.xml><?xml version="1.0" encoding="utf-8"?>
<p:tagLst xmlns:p="http://schemas.openxmlformats.org/presentationml/2006/main">
  <p:tag name="KSO_WM_DIAGRAM_VIRTUALLY_FRAME" val="{&quot;height&quot;:285.4682677165354,&quot;left&quot;:92.85,&quot;top&quot;:87.45,&quot;width&quot;:542.3}"/>
</p:tagLst>
</file>

<file path=ppt/tags/tag87.xml><?xml version="1.0" encoding="utf-8"?>
<p:tagLst xmlns:p="http://schemas.openxmlformats.org/presentationml/2006/main">
  <p:tag name="KSO_WM_DIAGRAM_VIRTUALLY_FRAME" val="{&quot;height&quot;:285.4682677165354,&quot;left&quot;:92.85,&quot;top&quot;:87.45,&quot;width&quot;:542.3}"/>
</p:tagLst>
</file>

<file path=ppt/tags/tag88.xml><?xml version="1.0" encoding="utf-8"?>
<p:tagLst xmlns:p="http://schemas.openxmlformats.org/presentationml/2006/main">
  <p:tag name="KSO_WM_DIAGRAM_VIRTUALLY_FRAME" val="{&quot;height&quot;:285.4682677165354,&quot;left&quot;:92.85,&quot;top&quot;:87.45,&quot;width&quot;:542.3}"/>
</p:tagLst>
</file>

<file path=ppt/tags/tag89.xml><?xml version="1.0" encoding="utf-8"?>
<p:tagLst xmlns:p="http://schemas.openxmlformats.org/presentationml/2006/main">
  <p:tag name="KSO_WM_DIAGRAM_VIRTUALLY_FRAME" val="{&quot;height&quot;:285.4682677165354,&quot;left&quot;:92.85,&quot;top&quot;:87.45,&quot;width&quot;:542.3}"/>
</p:tagLst>
</file>

<file path=ppt/tags/tag9.xml><?xml version="1.0" encoding="utf-8"?>
<p:tagLst xmlns:p="http://schemas.openxmlformats.org/presentationml/2006/main">
  <p:tag name="KSO_WM_DIAGRAM_VIRTUALLY_FRAME" val="{&quot;height&quot;:285.4682677165354,&quot;left&quot;:92.85,&quot;top&quot;:87.45,&quot;width&quot;:542.3}"/>
</p:tagLst>
</file>

<file path=ppt/tags/tag90.xml><?xml version="1.0" encoding="utf-8"?>
<p:tagLst xmlns:p="http://schemas.openxmlformats.org/presentationml/2006/main">
  <p:tag name="KSO_WM_DIAGRAM_VIRTUALLY_FRAME" val="{&quot;height&quot;:285.4682677165354,&quot;left&quot;:92.85,&quot;top&quot;:87.45,&quot;width&quot;:542.3}"/>
</p:tagLst>
</file>

<file path=ppt/tags/tag91.xml><?xml version="1.0" encoding="utf-8"?>
<p:tagLst xmlns:p="http://schemas.openxmlformats.org/presentationml/2006/main">
  <p:tag name="KSO_WM_DIAGRAM_VIRTUALLY_FRAME" val="{&quot;height&quot;:285.4682677165354,&quot;left&quot;:92.85,&quot;top&quot;:87.45,&quot;width&quot;:542.3}"/>
</p:tagLst>
</file>

<file path=ppt/tags/tag92.xml><?xml version="1.0" encoding="utf-8"?>
<p:tagLst xmlns:p="http://schemas.openxmlformats.org/presentationml/2006/main">
  <p:tag name="KSO_WM_DIAGRAM_VIRTUALLY_FRAME" val="{&quot;height&quot;:285.4682677165354,&quot;left&quot;:92.85,&quot;top&quot;:87.45,&quot;width&quot;:542.3}"/>
</p:tagLst>
</file>

<file path=ppt/tags/tag93.xml><?xml version="1.0" encoding="utf-8"?>
<p:tagLst xmlns:p="http://schemas.openxmlformats.org/presentationml/2006/main">
  <p:tag name="KSO_WM_DIAGRAM_VIRTUALLY_FRAME" val="{&quot;height&quot;:285.4682677165354,&quot;left&quot;:92.85,&quot;top&quot;:87.45,&quot;width&quot;:542.3}"/>
</p:tagLst>
</file>

<file path=ppt/tags/tag94.xml><?xml version="1.0" encoding="utf-8"?>
<p:tagLst xmlns:p="http://schemas.openxmlformats.org/presentationml/2006/main">
  <p:tag name="KSO_WM_DIAGRAM_VIRTUALLY_FRAME" val="{&quot;height&quot;:285.4682677165354,&quot;left&quot;:92.85,&quot;top&quot;:87.45,&quot;width&quot;:542.3}"/>
</p:tagLst>
</file>

<file path=ppt/tags/tag95.xml><?xml version="1.0" encoding="utf-8"?>
<p:tagLst xmlns:p="http://schemas.openxmlformats.org/presentationml/2006/main">
  <p:tag name="KSO_WM_DIAGRAM_VIRTUALLY_FRAME" val="{&quot;height&quot;:285.4682677165354,&quot;left&quot;:92.85,&quot;top&quot;:87.45,&quot;width&quot;:542.3}"/>
</p:tagLst>
</file>

<file path=ppt/tags/tag96.xml><?xml version="1.0" encoding="utf-8"?>
<p:tagLst xmlns:p="http://schemas.openxmlformats.org/presentationml/2006/main">
  <p:tag name="KSO_WM_DIAGRAM_VIRTUALLY_FRAME" val="{&quot;height&quot;:285.4682677165354,&quot;left&quot;:92.85,&quot;top&quot;:87.45,&quot;width&quot;:542.3}"/>
</p:tagLst>
</file>

<file path=ppt/tags/tag97.xml><?xml version="1.0" encoding="utf-8"?>
<p:tagLst xmlns:p="http://schemas.openxmlformats.org/presentationml/2006/main">
  <p:tag name="KSO_WM_DIAGRAM_VIRTUALLY_FRAME" val="{&quot;height&quot;:285.4682677165354,&quot;left&quot;:92.85,&quot;top&quot;:87.45,&quot;width&quot;:542.3}"/>
</p:tagLst>
</file>

<file path=ppt/tags/tag98.xml><?xml version="1.0" encoding="utf-8"?>
<p:tagLst xmlns:p="http://schemas.openxmlformats.org/presentationml/2006/main">
  <p:tag name="KSO_WM_DIAGRAM_VIRTUALLY_FRAME" val="{&quot;height&quot;:285.4682677165354,&quot;left&quot;:92.85,&quot;top&quot;:87.45,&quot;width&quot;:542.3}"/>
</p:tagLst>
</file>

<file path=ppt/tags/tag99.xml><?xml version="1.0" encoding="utf-8"?>
<p:tagLst xmlns:p="http://schemas.openxmlformats.org/presentationml/2006/main">
  <p:tag name="KSO_WM_DIAGRAM_VIRTUALLY_FRAME" val="{&quot;height&quot;:285.4682677165354,&quot;left&quot;:92.85,&quot;top&quot;:87.45,&quot;width&quot;:542.3}"/>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0</TotalTime>
  <Words>4753</Words>
  <Application>WPS 文字</Application>
  <PresentationFormat>全屏显示(4:3)</PresentationFormat>
  <Paragraphs>344</Paragraphs>
  <Slides>28</Slides>
  <Notes>33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28</vt:i4>
      </vt:variant>
    </vt:vector>
  </HeadingPairs>
  <TitlesOfParts>
    <vt:vector size="42" baseType="lpstr">
      <vt:lpstr>Arial</vt:lpstr>
      <vt:lpstr>宋体</vt:lpstr>
      <vt:lpstr>Wingdings</vt:lpstr>
      <vt:lpstr>Calibri</vt:lpstr>
      <vt:lpstr>Helvetica Neue</vt:lpstr>
      <vt:lpstr>微软雅黑</vt:lpstr>
      <vt:lpstr>汉仪旗黑</vt:lpstr>
      <vt:lpstr>等线</vt:lpstr>
      <vt:lpstr>汉仪中等线KW</vt:lpstr>
      <vt:lpstr>宋体</vt:lpstr>
      <vt:lpstr>Arial Unicode MS</vt:lpstr>
      <vt:lpstr>等线 Light</vt:lpstr>
      <vt:lpstr>汉仪书宋二KW</vt:lpstr>
      <vt:lpstr>2016-VI主题-蓝</vt:lpstr>
      <vt:lpstr>Hanayo: Harnessing Wave-like Pipeline Parallelism for Enhanced Large Model Training Efficiency</vt:lpstr>
      <vt:lpstr>Contents</vt:lpstr>
      <vt:lpstr>Contents</vt:lpstr>
      <vt:lpstr>Abstract</vt:lpstr>
      <vt:lpstr>Model Explosive Growth</vt:lpstr>
      <vt:lpstr>Challenges</vt:lpstr>
      <vt:lpstr>Parallelism</vt:lpstr>
      <vt:lpstr>Limitations</vt:lpstr>
      <vt:lpstr>Hanayo</vt:lpstr>
      <vt:lpstr>Contents</vt:lpstr>
      <vt:lpstr>Pipeline Parallelism</vt:lpstr>
      <vt:lpstr>Pipeline Parallelism</vt:lpstr>
      <vt:lpstr>Pipeline Parallelism</vt:lpstr>
      <vt:lpstr>Contents</vt:lpstr>
      <vt:lpstr>Design</vt:lpstr>
      <vt:lpstr>Design</vt:lpstr>
      <vt:lpstr>Design</vt:lpstr>
      <vt:lpstr>Theoretical Analysis</vt:lpstr>
      <vt:lpstr>Theoretical Analysis</vt:lpstr>
      <vt:lpstr>Theoretical Analysis</vt:lpstr>
      <vt:lpstr>Contents</vt:lpstr>
      <vt:lpstr>Implementation</vt:lpstr>
      <vt:lpstr>Contents</vt:lpstr>
      <vt:lpstr>Environment</vt:lpstr>
      <vt:lpstr>Environment</vt:lpstr>
      <vt:lpstr>Evaluation</vt:lpstr>
      <vt:lpstr>Evaluation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李双威</cp:lastModifiedBy>
  <cp:revision>536</cp:revision>
  <dcterms:created xsi:type="dcterms:W3CDTF">2024-10-23T04:59:41Z</dcterms:created>
  <dcterms:modified xsi:type="dcterms:W3CDTF">2024-10-23T04:59:41Z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2052-6.11.0.8885</vt:lpwstr>
  </property>
  <property fmtid="{D5CDD505-2E9C-101B-9397-08002B2CF9AE}" pid="3" name="ICV">
    <vt:lpwstr>A40E78AE13714F87A64BB63B0508A806</vt:lpwstr>
  </property>
</Properties>
</file>